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7" r:id="rId3"/>
    <p:sldId id="268" r:id="rId4"/>
    <p:sldId id="276" r:id="rId5"/>
    <p:sldId id="277" r:id="rId6"/>
    <p:sldId id="269" r:id="rId7"/>
    <p:sldId id="278" r:id="rId8"/>
    <p:sldId id="279" r:id="rId9"/>
    <p:sldId id="270" r:id="rId10"/>
    <p:sldId id="300" r:id="rId11"/>
    <p:sldId id="299" r:id="rId12"/>
    <p:sldId id="302" r:id="rId13"/>
    <p:sldId id="297" r:id="rId14"/>
    <p:sldId id="271" r:id="rId15"/>
    <p:sldId id="291" r:id="rId16"/>
    <p:sldId id="306" r:id="rId17"/>
    <p:sldId id="307" r:id="rId18"/>
    <p:sldId id="272" r:id="rId19"/>
    <p:sldId id="282" r:id="rId20"/>
    <p:sldId id="290" r:id="rId21"/>
    <p:sldId id="274" r:id="rId22"/>
    <p:sldId id="283" r:id="rId23"/>
    <p:sldId id="284" r:id="rId24"/>
    <p:sldId id="285" r:id="rId25"/>
    <p:sldId id="303" r:id="rId26"/>
    <p:sldId id="286" r:id="rId27"/>
    <p:sldId id="304" r:id="rId28"/>
    <p:sldId id="287" r:id="rId29"/>
    <p:sldId id="305" r:id="rId30"/>
    <p:sldId id="295" r:id="rId31"/>
    <p:sldId id="275" r:id="rId32"/>
    <p:sldId id="280"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31F65-F646-4AB0-8E26-EE65BA4E9966}" type="doc">
      <dgm:prSet loTypeId="urn:microsoft.com/office/officeart/2009/3/layout/SubStepProcess" loCatId="process" qsTypeId="urn:microsoft.com/office/officeart/2005/8/quickstyle/simple1" qsCatId="simple" csTypeId="urn:microsoft.com/office/officeart/2005/8/colors/accent1_2" csCatId="accent1" phldr="1"/>
      <dgm:spPr/>
      <dgm:t>
        <a:bodyPr/>
        <a:lstStyle/>
        <a:p>
          <a:endParaRPr kumimoji="1" lang="ja-JP" altLang="en-US"/>
        </a:p>
      </dgm:t>
    </dgm:pt>
    <dgm:pt modelId="{A900991A-5CE5-4417-A313-5D67C82451CC}">
      <dgm:prSet phldrT="[テキスト]"/>
      <dgm:spPr/>
      <dgm:t>
        <a:bodyPr/>
        <a:lstStyle/>
        <a:p>
          <a:r>
            <a:rPr lang="en-US" altLang="ja-JP" b="0" dirty="0"/>
            <a:t>21</a:t>
          </a:r>
          <a:r>
            <a:rPr lang="ja-JP" altLang="en-US" b="0" dirty="0"/>
            <a:t>位</a:t>
          </a:r>
        </a:p>
      </dgm:t>
    </dgm:pt>
    <dgm:pt modelId="{5A5B5B05-3F9C-413B-93EB-0BBE80139FA4}" type="parTrans" cxnId="{1895F86E-CE4B-4AAA-9552-F8CC5766AA86}">
      <dgm:prSet/>
      <dgm:spPr/>
      <dgm:t>
        <a:bodyPr/>
        <a:lstStyle/>
        <a:p>
          <a:endParaRPr lang="ja-JP" altLang="en-US"/>
        </a:p>
      </dgm:t>
    </dgm:pt>
    <dgm:pt modelId="{D87B2FD7-8DC6-4FCA-B566-17CDC433E856}" type="sibTrans" cxnId="{1895F86E-CE4B-4AAA-9552-F8CC5766AA86}">
      <dgm:prSet/>
      <dgm:spPr/>
      <dgm:t>
        <a:bodyPr/>
        <a:lstStyle/>
        <a:p>
          <a:endParaRPr lang="ja-JP" altLang="en-US"/>
        </a:p>
      </dgm:t>
    </dgm:pt>
    <dgm:pt modelId="{390EF717-777F-4D19-9780-D8F0DB9EA76D}">
      <dgm:prSet phldrT="[テキスト]"/>
      <dgm:spPr/>
      <dgm:t>
        <a:bodyPr/>
        <a:lstStyle/>
        <a:p>
          <a:r>
            <a:rPr lang="en-US" altLang="ja-JP" dirty="0"/>
            <a:t>12</a:t>
          </a:r>
          <a:r>
            <a:rPr lang="ja-JP" altLang="en-US" dirty="0"/>
            <a:t>位</a:t>
          </a:r>
        </a:p>
      </dgm:t>
    </dgm:pt>
    <dgm:pt modelId="{D7B3B307-9E03-4297-95B2-3D06C0FF0275}" type="parTrans" cxnId="{8B3B6D7E-9DA8-40B5-B2B8-2759D9E3BE4A}">
      <dgm:prSet/>
      <dgm:spPr/>
      <dgm:t>
        <a:bodyPr/>
        <a:lstStyle/>
        <a:p>
          <a:endParaRPr lang="ja-JP" altLang="en-US"/>
        </a:p>
      </dgm:t>
    </dgm:pt>
    <dgm:pt modelId="{F00BCD76-C5C3-43FE-A14C-466C689C8F9A}" type="sibTrans" cxnId="{8B3B6D7E-9DA8-40B5-B2B8-2759D9E3BE4A}">
      <dgm:prSet/>
      <dgm:spPr/>
      <dgm:t>
        <a:bodyPr/>
        <a:lstStyle/>
        <a:p>
          <a:endParaRPr lang="ja-JP" altLang="en-US"/>
        </a:p>
      </dgm:t>
    </dgm:pt>
    <dgm:pt modelId="{E63C3369-14E6-4A50-9A47-A6EDF097B90B}">
      <dgm:prSet phldrT="[テキスト]"/>
      <dgm:spPr/>
      <dgm:t>
        <a:bodyPr/>
        <a:lstStyle/>
        <a:p>
          <a:r>
            <a:rPr lang="en-US" altLang="ja-JP" b="1" dirty="0"/>
            <a:t>6</a:t>
          </a:r>
          <a:r>
            <a:rPr lang="ja-JP" altLang="en-US" b="1" dirty="0"/>
            <a:t>位</a:t>
          </a:r>
        </a:p>
      </dgm:t>
    </dgm:pt>
    <dgm:pt modelId="{067C176F-077D-4FFC-9613-BB7AC6ACD532}" type="parTrans" cxnId="{17F08097-2D02-4945-86AC-B2DD76892E00}">
      <dgm:prSet/>
      <dgm:spPr/>
      <dgm:t>
        <a:bodyPr/>
        <a:lstStyle/>
        <a:p>
          <a:endParaRPr lang="ja-JP" altLang="en-US"/>
        </a:p>
      </dgm:t>
    </dgm:pt>
    <dgm:pt modelId="{850A5DD7-C845-4510-980A-50AE601B6305}" type="sibTrans" cxnId="{17F08097-2D02-4945-86AC-B2DD76892E00}">
      <dgm:prSet/>
      <dgm:spPr/>
      <dgm:t>
        <a:bodyPr/>
        <a:lstStyle/>
        <a:p>
          <a:endParaRPr lang="ja-JP" altLang="en-US"/>
        </a:p>
      </dgm:t>
    </dgm:pt>
    <dgm:pt modelId="{994083F6-DACD-4465-B573-2E38B7AFD5D0}">
      <dgm:prSet/>
      <dgm:spPr/>
      <dgm:t>
        <a:bodyPr/>
        <a:lstStyle/>
        <a:p>
          <a:r>
            <a:rPr kumimoji="1" lang="en-US" altLang="ja-JP" b="1" dirty="0"/>
            <a:t>5</a:t>
          </a:r>
          <a:r>
            <a:rPr kumimoji="1" lang="ja-JP" altLang="en-US" b="1" dirty="0"/>
            <a:t>位</a:t>
          </a:r>
        </a:p>
      </dgm:t>
    </dgm:pt>
    <dgm:pt modelId="{4CBB76DE-E773-45D3-B4B8-0D865743174A}" type="parTrans" cxnId="{1A886284-DE36-406B-8B7E-2C06464BCA67}">
      <dgm:prSet/>
      <dgm:spPr/>
      <dgm:t>
        <a:bodyPr/>
        <a:lstStyle/>
        <a:p>
          <a:endParaRPr kumimoji="1" lang="ja-JP" altLang="en-US"/>
        </a:p>
      </dgm:t>
    </dgm:pt>
    <dgm:pt modelId="{0AF9490C-8D75-4F3E-BF5B-3CDD41667292}" type="sibTrans" cxnId="{1A886284-DE36-406B-8B7E-2C06464BCA67}">
      <dgm:prSet/>
      <dgm:spPr/>
      <dgm:t>
        <a:bodyPr/>
        <a:lstStyle/>
        <a:p>
          <a:endParaRPr kumimoji="1" lang="ja-JP" altLang="en-US"/>
        </a:p>
      </dgm:t>
    </dgm:pt>
    <dgm:pt modelId="{885CD92D-A198-4FC9-8BA2-10D4B4A603E0}">
      <dgm:prSet phldrT="[テキスト]"/>
      <dgm:spPr/>
      <dgm:t>
        <a:bodyPr/>
        <a:lstStyle/>
        <a:p>
          <a:r>
            <a:rPr kumimoji="1" lang="en-US" altLang="ja-JP" dirty="0"/>
            <a:t>17</a:t>
          </a:r>
          <a:r>
            <a:rPr kumimoji="1" lang="ja-JP" altLang="en-US" dirty="0"/>
            <a:t>位</a:t>
          </a:r>
        </a:p>
      </dgm:t>
    </dgm:pt>
    <dgm:pt modelId="{06A2DD67-2986-4B24-827B-EB703968749E}" type="parTrans" cxnId="{AD035B8E-ABF8-4708-8118-0C96D40998CE}">
      <dgm:prSet/>
      <dgm:spPr/>
      <dgm:t>
        <a:bodyPr/>
        <a:lstStyle/>
        <a:p>
          <a:endParaRPr kumimoji="1" lang="ja-JP" altLang="en-US"/>
        </a:p>
      </dgm:t>
    </dgm:pt>
    <dgm:pt modelId="{A9A9D6DB-5DD8-4E14-95D3-67DA8ADA97C6}" type="sibTrans" cxnId="{AD035B8E-ABF8-4708-8118-0C96D40998CE}">
      <dgm:prSet/>
      <dgm:spPr/>
      <dgm:t>
        <a:bodyPr/>
        <a:lstStyle/>
        <a:p>
          <a:endParaRPr kumimoji="1" lang="ja-JP" altLang="en-US"/>
        </a:p>
      </dgm:t>
    </dgm:pt>
    <dgm:pt modelId="{193B4878-2575-4E27-B387-2E2D28A11998}" type="pres">
      <dgm:prSet presAssocID="{1BB31F65-F646-4AB0-8E26-EE65BA4E9966}" presName="Name0" presStyleCnt="0">
        <dgm:presLayoutVars>
          <dgm:chMax val="7"/>
          <dgm:dir/>
          <dgm:animOne val="branch"/>
        </dgm:presLayoutVars>
      </dgm:prSet>
      <dgm:spPr/>
    </dgm:pt>
    <dgm:pt modelId="{2596C889-085B-492C-BEDC-BC833077CB9E}" type="pres">
      <dgm:prSet presAssocID="{A900991A-5CE5-4417-A313-5D67C82451CC}" presName="parTx1" presStyleLbl="node1" presStyleIdx="0" presStyleCnt="5"/>
      <dgm:spPr/>
    </dgm:pt>
    <dgm:pt modelId="{68964DDE-1D69-46FE-97AA-5620503F2782}" type="pres">
      <dgm:prSet presAssocID="{390EF717-777F-4D19-9780-D8F0DB9EA76D}" presName="parTx2" presStyleLbl="node1" presStyleIdx="1" presStyleCnt="5"/>
      <dgm:spPr/>
    </dgm:pt>
    <dgm:pt modelId="{DEFE1192-0050-49C0-BE9C-961BB12DEE92}" type="pres">
      <dgm:prSet presAssocID="{E63C3369-14E6-4A50-9A47-A6EDF097B90B}" presName="parTx3" presStyleLbl="node1" presStyleIdx="2" presStyleCnt="5"/>
      <dgm:spPr/>
    </dgm:pt>
    <dgm:pt modelId="{02046A82-A1F9-4530-B552-79AD9F78D40C}" type="pres">
      <dgm:prSet presAssocID="{994083F6-DACD-4465-B573-2E38B7AFD5D0}" presName="parTx4" presStyleLbl="node1" presStyleIdx="3" presStyleCnt="5"/>
      <dgm:spPr/>
    </dgm:pt>
    <dgm:pt modelId="{CCB28F5F-DBB4-45FB-964E-7356F4E0E3AD}" type="pres">
      <dgm:prSet presAssocID="{885CD92D-A198-4FC9-8BA2-10D4B4A603E0}" presName="parTx5" presStyleLbl="node1" presStyleIdx="4" presStyleCnt="5"/>
      <dgm:spPr/>
    </dgm:pt>
  </dgm:ptLst>
  <dgm:cxnLst>
    <dgm:cxn modelId="{A3512F12-A04E-4BA7-919B-35E7547D327B}" type="presOf" srcId="{A900991A-5CE5-4417-A313-5D67C82451CC}" destId="{2596C889-085B-492C-BEDC-BC833077CB9E}" srcOrd="0" destOrd="0" presId="urn:microsoft.com/office/officeart/2009/3/layout/SubStepProcess"/>
    <dgm:cxn modelId="{88B78D34-9BD2-4CA4-963C-4E5531A91C12}" type="presOf" srcId="{390EF717-777F-4D19-9780-D8F0DB9EA76D}" destId="{68964DDE-1D69-46FE-97AA-5620503F2782}" srcOrd="0" destOrd="0" presId="urn:microsoft.com/office/officeart/2009/3/layout/SubStepProcess"/>
    <dgm:cxn modelId="{7737CE60-A113-45DC-AD62-0400EE5335EF}" type="presOf" srcId="{E63C3369-14E6-4A50-9A47-A6EDF097B90B}" destId="{DEFE1192-0050-49C0-BE9C-961BB12DEE92}" srcOrd="0" destOrd="0" presId="urn:microsoft.com/office/officeart/2009/3/layout/SubStepProcess"/>
    <dgm:cxn modelId="{1895F86E-CE4B-4AAA-9552-F8CC5766AA86}" srcId="{1BB31F65-F646-4AB0-8E26-EE65BA4E9966}" destId="{A900991A-5CE5-4417-A313-5D67C82451CC}" srcOrd="0" destOrd="0" parTransId="{5A5B5B05-3F9C-413B-93EB-0BBE80139FA4}" sibTransId="{D87B2FD7-8DC6-4FCA-B566-17CDC433E856}"/>
    <dgm:cxn modelId="{8B3B6D7E-9DA8-40B5-B2B8-2759D9E3BE4A}" srcId="{1BB31F65-F646-4AB0-8E26-EE65BA4E9966}" destId="{390EF717-777F-4D19-9780-D8F0DB9EA76D}" srcOrd="1" destOrd="0" parTransId="{D7B3B307-9E03-4297-95B2-3D06C0FF0275}" sibTransId="{F00BCD76-C5C3-43FE-A14C-466C689C8F9A}"/>
    <dgm:cxn modelId="{1A886284-DE36-406B-8B7E-2C06464BCA67}" srcId="{1BB31F65-F646-4AB0-8E26-EE65BA4E9966}" destId="{994083F6-DACD-4465-B573-2E38B7AFD5D0}" srcOrd="3" destOrd="0" parTransId="{4CBB76DE-E773-45D3-B4B8-0D865743174A}" sibTransId="{0AF9490C-8D75-4F3E-BF5B-3CDD41667292}"/>
    <dgm:cxn modelId="{AD035B8E-ABF8-4708-8118-0C96D40998CE}" srcId="{1BB31F65-F646-4AB0-8E26-EE65BA4E9966}" destId="{885CD92D-A198-4FC9-8BA2-10D4B4A603E0}" srcOrd="4" destOrd="0" parTransId="{06A2DD67-2986-4B24-827B-EB703968749E}" sibTransId="{A9A9D6DB-5DD8-4E14-95D3-67DA8ADA97C6}"/>
    <dgm:cxn modelId="{17F08097-2D02-4945-86AC-B2DD76892E00}" srcId="{1BB31F65-F646-4AB0-8E26-EE65BA4E9966}" destId="{E63C3369-14E6-4A50-9A47-A6EDF097B90B}" srcOrd="2" destOrd="0" parTransId="{067C176F-077D-4FFC-9613-BB7AC6ACD532}" sibTransId="{850A5DD7-C845-4510-980A-50AE601B6305}"/>
    <dgm:cxn modelId="{FA80DDD1-61A8-4B1F-8BD9-E089F291C06B}" type="presOf" srcId="{994083F6-DACD-4465-B573-2E38B7AFD5D0}" destId="{02046A82-A1F9-4530-B552-79AD9F78D40C}" srcOrd="0" destOrd="0" presId="urn:microsoft.com/office/officeart/2009/3/layout/SubStepProcess"/>
    <dgm:cxn modelId="{29BE35D6-7CE9-4E1E-8B02-4D08D6EA84FA}" type="presOf" srcId="{885CD92D-A198-4FC9-8BA2-10D4B4A603E0}" destId="{CCB28F5F-DBB4-45FB-964E-7356F4E0E3AD}" srcOrd="0" destOrd="0" presId="urn:microsoft.com/office/officeart/2009/3/layout/SubStepProcess"/>
    <dgm:cxn modelId="{72A684FF-0FCF-417F-AB60-FD858DEBCC55}" type="presOf" srcId="{1BB31F65-F646-4AB0-8E26-EE65BA4E9966}" destId="{193B4878-2575-4E27-B387-2E2D28A11998}" srcOrd="0" destOrd="0" presId="urn:microsoft.com/office/officeart/2009/3/layout/SubStepProcess"/>
    <dgm:cxn modelId="{B03DDE64-2322-4AF9-9C75-E8784A1F2BE1}" type="presParOf" srcId="{193B4878-2575-4E27-B387-2E2D28A11998}" destId="{2596C889-085B-492C-BEDC-BC833077CB9E}" srcOrd="0" destOrd="0" presId="urn:microsoft.com/office/officeart/2009/3/layout/SubStepProcess"/>
    <dgm:cxn modelId="{714B3D2E-0862-43D4-BAB5-B8DD1981F71C}" type="presParOf" srcId="{193B4878-2575-4E27-B387-2E2D28A11998}" destId="{68964DDE-1D69-46FE-97AA-5620503F2782}" srcOrd="1" destOrd="0" presId="urn:microsoft.com/office/officeart/2009/3/layout/SubStepProcess"/>
    <dgm:cxn modelId="{FC45FF38-3729-4FA4-9662-0359D5DF5832}" type="presParOf" srcId="{193B4878-2575-4E27-B387-2E2D28A11998}" destId="{DEFE1192-0050-49C0-BE9C-961BB12DEE92}" srcOrd="2" destOrd="0" presId="urn:microsoft.com/office/officeart/2009/3/layout/SubStepProcess"/>
    <dgm:cxn modelId="{49A1AC1A-D8D8-46A7-BE5B-1BE09248E885}" type="presParOf" srcId="{193B4878-2575-4E27-B387-2E2D28A11998}" destId="{02046A82-A1F9-4530-B552-79AD9F78D40C}" srcOrd="3" destOrd="0" presId="urn:microsoft.com/office/officeart/2009/3/layout/SubStepProcess"/>
    <dgm:cxn modelId="{7E245C3F-F46F-4728-84CC-522521DCE385}" type="presParOf" srcId="{193B4878-2575-4E27-B387-2E2D28A11998}" destId="{CCB28F5F-DBB4-45FB-964E-7356F4E0E3AD}" srcOrd="4"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CA3C0A-43C8-4CAA-AB7E-EC5C084297BB}" type="doc">
      <dgm:prSet loTypeId="urn:microsoft.com/office/officeart/2005/8/layout/chevron1" loCatId="process" qsTypeId="urn:microsoft.com/office/officeart/2005/8/quickstyle/simple1" qsCatId="simple" csTypeId="urn:microsoft.com/office/officeart/2005/8/colors/accent1_2" csCatId="accent1" phldr="1"/>
      <dgm:spPr/>
    </dgm:pt>
    <dgm:pt modelId="{9D0ACD5B-E41C-496D-A3AD-1C873B25A624}">
      <dgm:prSet phldrT="[テキスト]"/>
      <dgm:spPr>
        <a:solidFill>
          <a:schemeClr val="accent6"/>
        </a:solidFill>
      </dgm:spPr>
      <dgm:t>
        <a:bodyPr/>
        <a:lstStyle/>
        <a:p>
          <a:r>
            <a:rPr kumimoji="1" lang="en-US" altLang="ja-JP" dirty="0"/>
            <a:t>4</a:t>
          </a:r>
          <a:r>
            <a:rPr kumimoji="1" lang="ja-JP" altLang="en-US" dirty="0"/>
            <a:t>年</a:t>
          </a:r>
        </a:p>
      </dgm:t>
    </dgm:pt>
    <dgm:pt modelId="{FAD5B575-C88A-478E-BB5A-8F02AC5958A8}" type="parTrans" cxnId="{5CC97528-F138-4FC8-886B-37545AC23B59}">
      <dgm:prSet/>
      <dgm:spPr/>
      <dgm:t>
        <a:bodyPr/>
        <a:lstStyle/>
        <a:p>
          <a:endParaRPr kumimoji="1" lang="ja-JP" altLang="en-US"/>
        </a:p>
      </dgm:t>
    </dgm:pt>
    <dgm:pt modelId="{BA7A361A-365F-45A8-B128-D42D3A34B449}" type="sibTrans" cxnId="{5CC97528-F138-4FC8-886B-37545AC23B59}">
      <dgm:prSet/>
      <dgm:spPr/>
      <dgm:t>
        <a:bodyPr/>
        <a:lstStyle/>
        <a:p>
          <a:endParaRPr kumimoji="1" lang="ja-JP" altLang="en-US"/>
        </a:p>
      </dgm:t>
    </dgm:pt>
    <dgm:pt modelId="{3DF04773-2B71-42FD-B70C-495DD84CE1A3}">
      <dgm:prSet phldrT="[テキスト]"/>
      <dgm:spPr>
        <a:solidFill>
          <a:schemeClr val="accent2"/>
        </a:solidFill>
      </dgm:spPr>
      <dgm:t>
        <a:bodyPr/>
        <a:lstStyle/>
        <a:p>
          <a:r>
            <a:rPr kumimoji="1" lang="en-US" altLang="ja-JP" dirty="0"/>
            <a:t>5</a:t>
          </a:r>
          <a:r>
            <a:rPr kumimoji="1" lang="ja-JP" altLang="en-US" dirty="0"/>
            <a:t>年</a:t>
          </a:r>
        </a:p>
      </dgm:t>
    </dgm:pt>
    <dgm:pt modelId="{F7A0FCF5-5B31-4A89-AE4D-8482A783B791}" type="parTrans" cxnId="{0EB36C7E-8C16-4DA9-8CD9-5C3B7088CC36}">
      <dgm:prSet/>
      <dgm:spPr/>
      <dgm:t>
        <a:bodyPr/>
        <a:lstStyle/>
        <a:p>
          <a:endParaRPr kumimoji="1" lang="ja-JP" altLang="en-US"/>
        </a:p>
      </dgm:t>
    </dgm:pt>
    <dgm:pt modelId="{91F3D30F-828F-48D3-B894-64DB827A3150}" type="sibTrans" cxnId="{0EB36C7E-8C16-4DA9-8CD9-5C3B7088CC36}">
      <dgm:prSet/>
      <dgm:spPr/>
      <dgm:t>
        <a:bodyPr/>
        <a:lstStyle/>
        <a:p>
          <a:endParaRPr kumimoji="1" lang="ja-JP" altLang="en-US"/>
        </a:p>
      </dgm:t>
    </dgm:pt>
    <dgm:pt modelId="{52E79713-6570-4562-9F3F-04BE5066960C}" type="pres">
      <dgm:prSet presAssocID="{40CA3C0A-43C8-4CAA-AB7E-EC5C084297BB}" presName="Name0" presStyleCnt="0">
        <dgm:presLayoutVars>
          <dgm:dir/>
          <dgm:animLvl val="lvl"/>
          <dgm:resizeHandles val="exact"/>
        </dgm:presLayoutVars>
      </dgm:prSet>
      <dgm:spPr/>
    </dgm:pt>
    <dgm:pt modelId="{071D4929-2F02-4EC6-A997-57F43510B7CB}" type="pres">
      <dgm:prSet presAssocID="{9D0ACD5B-E41C-496D-A3AD-1C873B25A624}" presName="parTxOnly" presStyleLbl="node1" presStyleIdx="0" presStyleCnt="2" custLinFactNeighborX="6778" custLinFactNeighborY="-36845">
        <dgm:presLayoutVars>
          <dgm:chMax val="0"/>
          <dgm:chPref val="0"/>
          <dgm:bulletEnabled val="1"/>
        </dgm:presLayoutVars>
      </dgm:prSet>
      <dgm:spPr/>
    </dgm:pt>
    <dgm:pt modelId="{0AA94643-9A44-44AF-95B9-2CE9D0BE4177}" type="pres">
      <dgm:prSet presAssocID="{BA7A361A-365F-45A8-B128-D42D3A34B449}" presName="parTxOnlySpace" presStyleCnt="0"/>
      <dgm:spPr/>
    </dgm:pt>
    <dgm:pt modelId="{F667668F-C16F-4ED1-BE5C-82C91096ED15}" type="pres">
      <dgm:prSet presAssocID="{3DF04773-2B71-42FD-B70C-495DD84CE1A3}" presName="parTxOnly" presStyleLbl="node1" presStyleIdx="1" presStyleCnt="2" custLinFactNeighborX="6778" custLinFactNeighborY="-36845">
        <dgm:presLayoutVars>
          <dgm:chMax val="0"/>
          <dgm:chPref val="0"/>
          <dgm:bulletEnabled val="1"/>
        </dgm:presLayoutVars>
      </dgm:prSet>
      <dgm:spPr/>
    </dgm:pt>
  </dgm:ptLst>
  <dgm:cxnLst>
    <dgm:cxn modelId="{3CAB5516-ED5D-4BDE-B57C-FABB8FB6A954}" type="presOf" srcId="{9D0ACD5B-E41C-496D-A3AD-1C873B25A624}" destId="{071D4929-2F02-4EC6-A997-57F43510B7CB}" srcOrd="0" destOrd="0" presId="urn:microsoft.com/office/officeart/2005/8/layout/chevron1"/>
    <dgm:cxn modelId="{5CC97528-F138-4FC8-886B-37545AC23B59}" srcId="{40CA3C0A-43C8-4CAA-AB7E-EC5C084297BB}" destId="{9D0ACD5B-E41C-496D-A3AD-1C873B25A624}" srcOrd="0" destOrd="0" parTransId="{FAD5B575-C88A-478E-BB5A-8F02AC5958A8}" sibTransId="{BA7A361A-365F-45A8-B128-D42D3A34B449}"/>
    <dgm:cxn modelId="{213F5A56-BA05-4350-9EDA-F7462070327C}" type="presOf" srcId="{3DF04773-2B71-42FD-B70C-495DD84CE1A3}" destId="{F667668F-C16F-4ED1-BE5C-82C91096ED15}" srcOrd="0" destOrd="0" presId="urn:microsoft.com/office/officeart/2005/8/layout/chevron1"/>
    <dgm:cxn modelId="{0EB36C7E-8C16-4DA9-8CD9-5C3B7088CC36}" srcId="{40CA3C0A-43C8-4CAA-AB7E-EC5C084297BB}" destId="{3DF04773-2B71-42FD-B70C-495DD84CE1A3}" srcOrd="1" destOrd="0" parTransId="{F7A0FCF5-5B31-4A89-AE4D-8482A783B791}" sibTransId="{91F3D30F-828F-48D3-B894-64DB827A3150}"/>
    <dgm:cxn modelId="{AE5ED2F6-A7FF-4E32-80ED-66A50BCB88D4}" type="presOf" srcId="{40CA3C0A-43C8-4CAA-AB7E-EC5C084297BB}" destId="{52E79713-6570-4562-9F3F-04BE5066960C}" srcOrd="0" destOrd="0" presId="urn:microsoft.com/office/officeart/2005/8/layout/chevron1"/>
    <dgm:cxn modelId="{E039B378-FDE0-4B90-8614-414F4B882A12}" type="presParOf" srcId="{52E79713-6570-4562-9F3F-04BE5066960C}" destId="{071D4929-2F02-4EC6-A997-57F43510B7CB}" srcOrd="0" destOrd="0" presId="urn:microsoft.com/office/officeart/2005/8/layout/chevron1"/>
    <dgm:cxn modelId="{10A822A5-3EB4-4CEA-9160-2D23EDD2FC52}" type="presParOf" srcId="{52E79713-6570-4562-9F3F-04BE5066960C}" destId="{0AA94643-9A44-44AF-95B9-2CE9D0BE4177}" srcOrd="1" destOrd="0" presId="urn:microsoft.com/office/officeart/2005/8/layout/chevron1"/>
    <dgm:cxn modelId="{2B5A6E83-2F2F-4906-B64C-C7C7C488B660}" type="presParOf" srcId="{52E79713-6570-4562-9F3F-04BE5066960C}" destId="{F667668F-C16F-4ED1-BE5C-82C91096ED15}"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6C889-085B-492C-BEDC-BC833077CB9E}">
      <dsp:nvSpPr>
        <dsp:cNvPr id="0" name=""/>
        <dsp:cNvSpPr/>
      </dsp:nvSpPr>
      <dsp:spPr>
        <a:xfrm>
          <a:off x="496"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altLang="ja-JP" sz="2100" b="0" kern="1200" dirty="0"/>
            <a:t>21</a:t>
          </a:r>
          <a:r>
            <a:rPr lang="ja-JP" altLang="en-US" sz="2100" b="0" kern="1200" dirty="0"/>
            <a:t>位</a:t>
          </a:r>
        </a:p>
      </dsp:txBody>
      <dsp:txXfrm>
        <a:off x="119499" y="635979"/>
        <a:ext cx="574595" cy="574595"/>
      </dsp:txXfrm>
    </dsp:sp>
    <dsp:sp modelId="{68964DDE-1D69-46FE-97AA-5620503F2782}">
      <dsp:nvSpPr>
        <dsp:cNvPr id="0" name=""/>
        <dsp:cNvSpPr/>
      </dsp:nvSpPr>
      <dsp:spPr>
        <a:xfrm>
          <a:off x="813097"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altLang="ja-JP" sz="2100" kern="1200" dirty="0"/>
            <a:t>12</a:t>
          </a:r>
          <a:r>
            <a:rPr lang="ja-JP" altLang="en-US" sz="2100" kern="1200" dirty="0"/>
            <a:t>位</a:t>
          </a:r>
        </a:p>
      </dsp:txBody>
      <dsp:txXfrm>
        <a:off x="932100" y="635979"/>
        <a:ext cx="574595" cy="574595"/>
      </dsp:txXfrm>
    </dsp:sp>
    <dsp:sp modelId="{DEFE1192-0050-49C0-BE9C-961BB12DEE92}">
      <dsp:nvSpPr>
        <dsp:cNvPr id="0" name=""/>
        <dsp:cNvSpPr/>
      </dsp:nvSpPr>
      <dsp:spPr>
        <a:xfrm>
          <a:off x="1625698"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altLang="ja-JP" sz="2100" b="1" kern="1200" dirty="0"/>
            <a:t>6</a:t>
          </a:r>
          <a:r>
            <a:rPr lang="ja-JP" altLang="en-US" sz="2100" b="1" kern="1200" dirty="0"/>
            <a:t>位</a:t>
          </a:r>
        </a:p>
      </dsp:txBody>
      <dsp:txXfrm>
        <a:off x="1744701" y="635979"/>
        <a:ext cx="574595" cy="574595"/>
      </dsp:txXfrm>
    </dsp:sp>
    <dsp:sp modelId="{02046A82-A1F9-4530-B552-79AD9F78D40C}">
      <dsp:nvSpPr>
        <dsp:cNvPr id="0" name=""/>
        <dsp:cNvSpPr/>
      </dsp:nvSpPr>
      <dsp:spPr>
        <a:xfrm>
          <a:off x="2438300"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kumimoji="1" lang="en-US" altLang="ja-JP" sz="2100" b="1" kern="1200" dirty="0"/>
            <a:t>5</a:t>
          </a:r>
          <a:r>
            <a:rPr kumimoji="1" lang="ja-JP" altLang="en-US" sz="2100" b="1" kern="1200" dirty="0"/>
            <a:t>位</a:t>
          </a:r>
        </a:p>
      </dsp:txBody>
      <dsp:txXfrm>
        <a:off x="2557303" y="635979"/>
        <a:ext cx="574595" cy="574595"/>
      </dsp:txXfrm>
    </dsp:sp>
    <dsp:sp modelId="{CCB28F5F-DBB4-45FB-964E-7356F4E0E3AD}">
      <dsp:nvSpPr>
        <dsp:cNvPr id="0" name=""/>
        <dsp:cNvSpPr/>
      </dsp:nvSpPr>
      <dsp:spPr>
        <a:xfrm>
          <a:off x="3250901"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kumimoji="1" lang="en-US" altLang="ja-JP" sz="2100" kern="1200" dirty="0"/>
            <a:t>17</a:t>
          </a:r>
          <a:r>
            <a:rPr kumimoji="1" lang="ja-JP" altLang="en-US" sz="2100" kern="1200" dirty="0"/>
            <a:t>位</a:t>
          </a:r>
        </a:p>
      </dsp:txBody>
      <dsp:txXfrm>
        <a:off x="3369904" y="635979"/>
        <a:ext cx="574595" cy="5745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1D4929-2F02-4EC6-A997-57F43510B7CB}">
      <dsp:nvSpPr>
        <dsp:cNvPr id="0" name=""/>
        <dsp:cNvSpPr/>
      </dsp:nvSpPr>
      <dsp:spPr>
        <a:xfrm>
          <a:off x="54132" y="0"/>
          <a:ext cx="6405562" cy="1297859"/>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25" tIns="66675" rIns="66675" bIns="66675" numCol="1" spcCol="1270" anchor="ctr" anchorCtr="0">
          <a:noAutofit/>
        </a:bodyPr>
        <a:lstStyle/>
        <a:p>
          <a:pPr marL="0" lvl="0" indent="0" algn="ctr" defTabSz="2222500">
            <a:lnSpc>
              <a:spcPct val="90000"/>
            </a:lnSpc>
            <a:spcBef>
              <a:spcPct val="0"/>
            </a:spcBef>
            <a:spcAft>
              <a:spcPct val="35000"/>
            </a:spcAft>
            <a:buNone/>
          </a:pPr>
          <a:r>
            <a:rPr kumimoji="1" lang="en-US" altLang="ja-JP" sz="5000" kern="1200" dirty="0"/>
            <a:t>4</a:t>
          </a:r>
          <a:r>
            <a:rPr kumimoji="1" lang="ja-JP" altLang="en-US" sz="5000" kern="1200" dirty="0"/>
            <a:t>年</a:t>
          </a:r>
        </a:p>
      </dsp:txBody>
      <dsp:txXfrm>
        <a:off x="703062" y="0"/>
        <a:ext cx="5107703" cy="1297859"/>
      </dsp:txXfrm>
    </dsp:sp>
    <dsp:sp modelId="{F667668F-C16F-4ED1-BE5C-82C91096ED15}">
      <dsp:nvSpPr>
        <dsp:cNvPr id="0" name=""/>
        <dsp:cNvSpPr/>
      </dsp:nvSpPr>
      <dsp:spPr>
        <a:xfrm>
          <a:off x="5786437" y="0"/>
          <a:ext cx="6405562" cy="1297859"/>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25" tIns="66675" rIns="66675" bIns="66675" numCol="1" spcCol="1270" anchor="ctr" anchorCtr="0">
          <a:noAutofit/>
        </a:bodyPr>
        <a:lstStyle/>
        <a:p>
          <a:pPr marL="0" lvl="0" indent="0" algn="ctr" defTabSz="2222500">
            <a:lnSpc>
              <a:spcPct val="90000"/>
            </a:lnSpc>
            <a:spcBef>
              <a:spcPct val="0"/>
            </a:spcBef>
            <a:spcAft>
              <a:spcPct val="35000"/>
            </a:spcAft>
            <a:buNone/>
          </a:pPr>
          <a:r>
            <a:rPr kumimoji="1" lang="en-US" altLang="ja-JP" sz="5000" kern="1200" dirty="0"/>
            <a:t>5</a:t>
          </a:r>
          <a:r>
            <a:rPr kumimoji="1" lang="ja-JP" altLang="en-US" sz="5000" kern="1200" dirty="0"/>
            <a:t>年</a:t>
          </a:r>
        </a:p>
      </dsp:txBody>
      <dsp:txXfrm>
        <a:off x="6435367" y="0"/>
        <a:ext cx="5107703" cy="1297859"/>
      </dsp:txXfrm>
    </dsp:sp>
  </dsp:spTree>
</dsp:drawing>
</file>

<file path=ppt/diagrams/layout1.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519E50-8888-4E30-8B5D-73FBAF98130A}" type="datetimeFigureOut">
              <a:rPr kumimoji="1" lang="ja-JP" altLang="en-US" smtClean="0"/>
              <a:t>2020/1/23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05324-CC2D-4E6B-9F90-DE70CEEA8356}" type="slidenum">
              <a:rPr kumimoji="1" lang="ja-JP" altLang="en-US" smtClean="0"/>
              <a:t>‹#›</a:t>
            </a:fld>
            <a:endParaRPr kumimoji="1" lang="ja-JP" altLang="en-US"/>
          </a:p>
        </p:txBody>
      </p:sp>
    </p:spTree>
    <p:extLst>
      <p:ext uri="{BB962C8B-B14F-4D97-AF65-F5344CB8AC3E}">
        <p14:creationId xmlns:p14="http://schemas.microsoft.com/office/powerpoint/2010/main" val="30287291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a:t>
            </a:fld>
            <a:endParaRPr kumimoji="1" lang="ja-JP" altLang="en-US"/>
          </a:p>
        </p:txBody>
      </p:sp>
    </p:spTree>
    <p:extLst>
      <p:ext uri="{BB962C8B-B14F-4D97-AF65-F5344CB8AC3E}">
        <p14:creationId xmlns:p14="http://schemas.microsoft.com/office/powerpoint/2010/main" val="1648726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専攻科から院試という選択肢もある</a:t>
            </a:r>
            <a:endParaRPr kumimoji="1" lang="en-US" altLang="ja-JP" dirty="0"/>
          </a:p>
          <a:p>
            <a:r>
              <a:rPr kumimoji="1" lang="ja-JP" altLang="en-US" dirty="0"/>
              <a:t>どんなルートをたどって目標に到達できるか考える</a:t>
            </a:r>
            <a:endParaRPr kumimoji="1" lang="en-US" altLang="ja-JP" dirty="0"/>
          </a:p>
          <a:p>
            <a:r>
              <a:rPr kumimoji="1" lang="ja-JP" altLang="en-US" dirty="0"/>
              <a:t>やりたいことが専攻科でもできるなら考えてもいいかも</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28</a:t>
            </a:fld>
            <a:endParaRPr kumimoji="1" lang="ja-JP" altLang="en-US"/>
          </a:p>
        </p:txBody>
      </p:sp>
    </p:spTree>
    <p:extLst>
      <p:ext uri="{BB962C8B-B14F-4D97-AF65-F5344CB8AC3E}">
        <p14:creationId xmlns:p14="http://schemas.microsoft.com/office/powerpoint/2010/main" val="2213475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その人にとっての答えが自分の答えとは限らないので自分の答えを選択しよう</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5</a:t>
            </a:fld>
            <a:endParaRPr kumimoji="1" lang="ja-JP" altLang="en-US"/>
          </a:p>
        </p:txBody>
      </p:sp>
    </p:spTree>
    <p:extLst>
      <p:ext uri="{BB962C8B-B14F-4D97-AF65-F5344CB8AC3E}">
        <p14:creationId xmlns:p14="http://schemas.microsoft.com/office/powerpoint/2010/main" val="4207289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案外狭くて落ち着いた雰囲気</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10</a:t>
            </a:fld>
            <a:endParaRPr kumimoji="1" lang="ja-JP" altLang="en-US"/>
          </a:p>
        </p:txBody>
      </p:sp>
    </p:spTree>
    <p:extLst>
      <p:ext uri="{BB962C8B-B14F-4D97-AF65-F5344CB8AC3E}">
        <p14:creationId xmlns:p14="http://schemas.microsoft.com/office/powerpoint/2010/main" val="543054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実質高専</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11</a:t>
            </a:fld>
            <a:endParaRPr kumimoji="1" lang="ja-JP" altLang="en-US"/>
          </a:p>
        </p:txBody>
      </p:sp>
    </p:spTree>
    <p:extLst>
      <p:ext uri="{BB962C8B-B14F-4D97-AF65-F5344CB8AC3E}">
        <p14:creationId xmlns:p14="http://schemas.microsoft.com/office/powerpoint/2010/main" val="3548402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12</a:t>
            </a:fld>
            <a:endParaRPr kumimoji="1" lang="ja-JP" altLang="en-US"/>
          </a:p>
        </p:txBody>
      </p:sp>
    </p:spTree>
    <p:extLst>
      <p:ext uri="{BB962C8B-B14F-4D97-AF65-F5344CB8AC3E}">
        <p14:creationId xmlns:p14="http://schemas.microsoft.com/office/powerpoint/2010/main" val="1425729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21</a:t>
            </a:fld>
            <a:endParaRPr kumimoji="1" lang="ja-JP" altLang="en-US"/>
          </a:p>
        </p:txBody>
      </p:sp>
    </p:spTree>
    <p:extLst>
      <p:ext uri="{BB962C8B-B14F-4D97-AF65-F5344CB8AC3E}">
        <p14:creationId xmlns:p14="http://schemas.microsoft.com/office/powerpoint/2010/main" val="3018450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進学しようか就職しようか迷ってる人もいると思う</a:t>
            </a:r>
            <a:endParaRPr kumimoji="1" lang="en-US" altLang="ja-JP" dirty="0"/>
          </a:p>
          <a:p>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22</a:t>
            </a:fld>
            <a:endParaRPr kumimoji="1" lang="ja-JP" altLang="en-US"/>
          </a:p>
        </p:txBody>
      </p:sp>
    </p:spTree>
    <p:extLst>
      <p:ext uri="{BB962C8B-B14F-4D97-AF65-F5344CB8AC3E}">
        <p14:creationId xmlns:p14="http://schemas.microsoft.com/office/powerpoint/2010/main" val="1863455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アンパンマンの話 メッセージ性強い</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23</a:t>
            </a:fld>
            <a:endParaRPr kumimoji="1" lang="ja-JP" altLang="en-US"/>
          </a:p>
        </p:txBody>
      </p:sp>
    </p:spTree>
    <p:extLst>
      <p:ext uri="{BB962C8B-B14F-4D97-AF65-F5344CB8AC3E}">
        <p14:creationId xmlns:p14="http://schemas.microsoft.com/office/powerpoint/2010/main" val="1380481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もしできるなら就職したほうがいい</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24</a:t>
            </a:fld>
            <a:endParaRPr kumimoji="1" lang="ja-JP" altLang="en-US"/>
          </a:p>
        </p:txBody>
      </p:sp>
    </p:spTree>
    <p:extLst>
      <p:ext uri="{BB962C8B-B14F-4D97-AF65-F5344CB8AC3E}">
        <p14:creationId xmlns:p14="http://schemas.microsoft.com/office/powerpoint/2010/main" val="1926742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1F95BF-263D-4F5B-8BB8-1635CE57AB6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07B6F71-6F0C-4E46-958D-E3AA9F0EED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D8B41C1-C99B-4E4A-9EFE-AE3A10DBA493}"/>
              </a:ext>
            </a:extLst>
          </p:cNvPr>
          <p:cNvSpPr>
            <a:spLocks noGrp="1"/>
          </p:cNvSpPr>
          <p:nvPr>
            <p:ph type="dt" sz="half" idx="10"/>
          </p:nvPr>
        </p:nvSpPr>
        <p:spPr/>
        <p:txBody>
          <a:bodyPr/>
          <a:lstStyle/>
          <a:p>
            <a:fld id="{708894B1-CD4E-421D-B1B5-0DFD2F3B3F5A}" type="datetimeFigureOut">
              <a:rPr kumimoji="1" lang="ja-JP" altLang="en-US" smtClean="0"/>
              <a:t>2020/1/23</a:t>
            </a:fld>
            <a:endParaRPr kumimoji="1" lang="ja-JP" altLang="en-US"/>
          </a:p>
        </p:txBody>
      </p:sp>
      <p:sp>
        <p:nvSpPr>
          <p:cNvPr id="5" name="フッター プレースホルダー 4">
            <a:extLst>
              <a:ext uri="{FF2B5EF4-FFF2-40B4-BE49-F238E27FC236}">
                <a16:creationId xmlns:a16="http://schemas.microsoft.com/office/drawing/2014/main" id="{78366DC9-B274-4C65-8EA7-8DA9659D5C9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0516F65-3D04-4C6D-BC0A-3B83A5EA236F}"/>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1971087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148363-1CCD-432B-A719-37C9044E321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F4723AF-875E-4F2D-8D34-D5B6642908A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B0DA9FD-B428-4F90-80BE-5047ACD49B0E}"/>
              </a:ext>
            </a:extLst>
          </p:cNvPr>
          <p:cNvSpPr>
            <a:spLocks noGrp="1"/>
          </p:cNvSpPr>
          <p:nvPr>
            <p:ph type="dt" sz="half" idx="10"/>
          </p:nvPr>
        </p:nvSpPr>
        <p:spPr/>
        <p:txBody>
          <a:bodyPr/>
          <a:lstStyle/>
          <a:p>
            <a:fld id="{708894B1-CD4E-421D-B1B5-0DFD2F3B3F5A}" type="datetimeFigureOut">
              <a:rPr kumimoji="1" lang="ja-JP" altLang="en-US" smtClean="0"/>
              <a:t>2020/1/23</a:t>
            </a:fld>
            <a:endParaRPr kumimoji="1" lang="ja-JP" altLang="en-US"/>
          </a:p>
        </p:txBody>
      </p:sp>
      <p:sp>
        <p:nvSpPr>
          <p:cNvPr id="5" name="フッター プレースホルダー 4">
            <a:extLst>
              <a:ext uri="{FF2B5EF4-FFF2-40B4-BE49-F238E27FC236}">
                <a16:creationId xmlns:a16="http://schemas.microsoft.com/office/drawing/2014/main" id="{CC7D8CB2-A529-46D4-8635-E58E82E438B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304091-15EA-4C14-8057-ADC228DA0C09}"/>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368336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BAEFFCF-08FB-4639-A80A-B975F5D27C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741714-D9EC-45E1-BF97-8B40EFA36A8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27FBAEF-E03A-4711-A4BA-F8529E5D6D70}"/>
              </a:ext>
            </a:extLst>
          </p:cNvPr>
          <p:cNvSpPr>
            <a:spLocks noGrp="1"/>
          </p:cNvSpPr>
          <p:nvPr>
            <p:ph type="dt" sz="half" idx="10"/>
          </p:nvPr>
        </p:nvSpPr>
        <p:spPr/>
        <p:txBody>
          <a:bodyPr/>
          <a:lstStyle/>
          <a:p>
            <a:fld id="{708894B1-CD4E-421D-B1B5-0DFD2F3B3F5A}" type="datetimeFigureOut">
              <a:rPr kumimoji="1" lang="ja-JP" altLang="en-US" smtClean="0"/>
              <a:t>2020/1/23</a:t>
            </a:fld>
            <a:endParaRPr kumimoji="1" lang="ja-JP" altLang="en-US"/>
          </a:p>
        </p:txBody>
      </p:sp>
      <p:sp>
        <p:nvSpPr>
          <p:cNvPr id="5" name="フッター プレースホルダー 4">
            <a:extLst>
              <a:ext uri="{FF2B5EF4-FFF2-40B4-BE49-F238E27FC236}">
                <a16:creationId xmlns:a16="http://schemas.microsoft.com/office/drawing/2014/main" id="{C0502958-77C0-408C-B33D-5477243AA2A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891365B-9CBF-46F4-AA3F-186875ABE11A}"/>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3216613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40C50E-FD5A-4EA2-B72B-C17199642D6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9B71B42-71FB-4625-AC87-A6BDDA52DF5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B03A8DF-672F-4ECF-81D0-C2427E3DE382}"/>
              </a:ext>
            </a:extLst>
          </p:cNvPr>
          <p:cNvSpPr>
            <a:spLocks noGrp="1"/>
          </p:cNvSpPr>
          <p:nvPr>
            <p:ph type="dt" sz="half" idx="10"/>
          </p:nvPr>
        </p:nvSpPr>
        <p:spPr/>
        <p:txBody>
          <a:bodyPr/>
          <a:lstStyle/>
          <a:p>
            <a:fld id="{708894B1-CD4E-421D-B1B5-0DFD2F3B3F5A}" type="datetimeFigureOut">
              <a:rPr kumimoji="1" lang="ja-JP" altLang="en-US" smtClean="0"/>
              <a:t>2020/1/23</a:t>
            </a:fld>
            <a:endParaRPr kumimoji="1" lang="ja-JP" altLang="en-US"/>
          </a:p>
        </p:txBody>
      </p:sp>
      <p:sp>
        <p:nvSpPr>
          <p:cNvPr id="5" name="フッター プレースホルダー 4">
            <a:extLst>
              <a:ext uri="{FF2B5EF4-FFF2-40B4-BE49-F238E27FC236}">
                <a16:creationId xmlns:a16="http://schemas.microsoft.com/office/drawing/2014/main" id="{B41FF64F-7499-4407-A4B4-14677B287B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D2B45F3-5ACF-40BD-A83C-6D78E7F7A6FB}"/>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1501581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F666DB-1233-4124-A92D-99E0441F342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7174A4A-7C6C-4A8E-BCFC-B21757A618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D234183-B86D-4516-922B-DC772A4A9BC8}"/>
              </a:ext>
            </a:extLst>
          </p:cNvPr>
          <p:cNvSpPr>
            <a:spLocks noGrp="1"/>
          </p:cNvSpPr>
          <p:nvPr>
            <p:ph type="dt" sz="half" idx="10"/>
          </p:nvPr>
        </p:nvSpPr>
        <p:spPr/>
        <p:txBody>
          <a:bodyPr/>
          <a:lstStyle/>
          <a:p>
            <a:fld id="{708894B1-CD4E-421D-B1B5-0DFD2F3B3F5A}" type="datetimeFigureOut">
              <a:rPr kumimoji="1" lang="ja-JP" altLang="en-US" smtClean="0"/>
              <a:t>2020/1/23</a:t>
            </a:fld>
            <a:endParaRPr kumimoji="1" lang="ja-JP" altLang="en-US"/>
          </a:p>
        </p:txBody>
      </p:sp>
      <p:sp>
        <p:nvSpPr>
          <p:cNvPr id="5" name="フッター プレースホルダー 4">
            <a:extLst>
              <a:ext uri="{FF2B5EF4-FFF2-40B4-BE49-F238E27FC236}">
                <a16:creationId xmlns:a16="http://schemas.microsoft.com/office/drawing/2014/main" id="{F6AAF6F9-AE77-4205-8255-DB3B2CC340E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2690AD6-2C21-4840-A0B4-759EB490E940}"/>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3146912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97F39-64CF-46AC-A9B6-67ABB16BEDF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C34E795-C2B2-4829-A1AD-84E804CD52C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57A2B0F-F4DD-41CD-B3E3-3F7184F6BBC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FC83986-A682-4179-8DCA-01F78530713F}"/>
              </a:ext>
            </a:extLst>
          </p:cNvPr>
          <p:cNvSpPr>
            <a:spLocks noGrp="1"/>
          </p:cNvSpPr>
          <p:nvPr>
            <p:ph type="dt" sz="half" idx="10"/>
          </p:nvPr>
        </p:nvSpPr>
        <p:spPr/>
        <p:txBody>
          <a:bodyPr/>
          <a:lstStyle/>
          <a:p>
            <a:fld id="{708894B1-CD4E-421D-B1B5-0DFD2F3B3F5A}" type="datetimeFigureOut">
              <a:rPr kumimoji="1" lang="ja-JP" altLang="en-US" smtClean="0"/>
              <a:t>2020/1/23</a:t>
            </a:fld>
            <a:endParaRPr kumimoji="1" lang="ja-JP" altLang="en-US"/>
          </a:p>
        </p:txBody>
      </p:sp>
      <p:sp>
        <p:nvSpPr>
          <p:cNvPr id="6" name="フッター プレースホルダー 5">
            <a:extLst>
              <a:ext uri="{FF2B5EF4-FFF2-40B4-BE49-F238E27FC236}">
                <a16:creationId xmlns:a16="http://schemas.microsoft.com/office/drawing/2014/main" id="{0EDEC36B-10BA-4EAA-B8F4-D6DB0C371A0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873DBBA-F357-4F04-99C8-0E88DEF6C42D}"/>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1146545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B8A783-05B1-46B5-A70E-9889D835AB6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20225F9-5B29-4B32-A4DC-9786643B35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AD7DB88-696E-4F87-8E93-0474A02738D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3F20C2F-8EB6-408D-9ADC-1421029FE7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B156CB8-C6EE-4240-BFF5-FA282602DF1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011D81C-739B-4843-8FF6-BD7FCC0E0B19}"/>
              </a:ext>
            </a:extLst>
          </p:cNvPr>
          <p:cNvSpPr>
            <a:spLocks noGrp="1"/>
          </p:cNvSpPr>
          <p:nvPr>
            <p:ph type="dt" sz="half" idx="10"/>
          </p:nvPr>
        </p:nvSpPr>
        <p:spPr/>
        <p:txBody>
          <a:bodyPr/>
          <a:lstStyle/>
          <a:p>
            <a:fld id="{708894B1-CD4E-421D-B1B5-0DFD2F3B3F5A}" type="datetimeFigureOut">
              <a:rPr kumimoji="1" lang="ja-JP" altLang="en-US" smtClean="0"/>
              <a:t>2020/1/23</a:t>
            </a:fld>
            <a:endParaRPr kumimoji="1" lang="ja-JP" altLang="en-US"/>
          </a:p>
        </p:txBody>
      </p:sp>
      <p:sp>
        <p:nvSpPr>
          <p:cNvPr id="8" name="フッター プレースホルダー 7">
            <a:extLst>
              <a:ext uri="{FF2B5EF4-FFF2-40B4-BE49-F238E27FC236}">
                <a16:creationId xmlns:a16="http://schemas.microsoft.com/office/drawing/2014/main" id="{D7DE358B-36DD-485B-9A13-630FBBB86B6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DFE4242-1327-4151-A83B-1FBBCB682738}"/>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939862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6FE1C-1760-459B-961A-93B7C91FC0F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8CED3CF-7319-4273-940B-F8E22755C958}"/>
              </a:ext>
            </a:extLst>
          </p:cNvPr>
          <p:cNvSpPr>
            <a:spLocks noGrp="1"/>
          </p:cNvSpPr>
          <p:nvPr>
            <p:ph type="dt" sz="half" idx="10"/>
          </p:nvPr>
        </p:nvSpPr>
        <p:spPr/>
        <p:txBody>
          <a:bodyPr/>
          <a:lstStyle/>
          <a:p>
            <a:fld id="{708894B1-CD4E-421D-B1B5-0DFD2F3B3F5A}" type="datetimeFigureOut">
              <a:rPr kumimoji="1" lang="ja-JP" altLang="en-US" smtClean="0"/>
              <a:t>2020/1/23</a:t>
            </a:fld>
            <a:endParaRPr kumimoji="1" lang="ja-JP" altLang="en-US"/>
          </a:p>
        </p:txBody>
      </p:sp>
      <p:sp>
        <p:nvSpPr>
          <p:cNvPr id="4" name="フッター プレースホルダー 3">
            <a:extLst>
              <a:ext uri="{FF2B5EF4-FFF2-40B4-BE49-F238E27FC236}">
                <a16:creationId xmlns:a16="http://schemas.microsoft.com/office/drawing/2014/main" id="{6B04FA0A-1393-4A30-B151-B057817E7E6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A4EB0E7-AC97-4F69-A781-6C401700438F}"/>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555263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D4BE290-8B5D-4E04-83D0-AA2E2D068307}"/>
              </a:ext>
            </a:extLst>
          </p:cNvPr>
          <p:cNvSpPr>
            <a:spLocks noGrp="1"/>
          </p:cNvSpPr>
          <p:nvPr>
            <p:ph type="dt" sz="half" idx="10"/>
          </p:nvPr>
        </p:nvSpPr>
        <p:spPr/>
        <p:txBody>
          <a:bodyPr/>
          <a:lstStyle/>
          <a:p>
            <a:fld id="{708894B1-CD4E-421D-B1B5-0DFD2F3B3F5A}" type="datetimeFigureOut">
              <a:rPr kumimoji="1" lang="ja-JP" altLang="en-US" smtClean="0"/>
              <a:t>2020/1/23</a:t>
            </a:fld>
            <a:endParaRPr kumimoji="1" lang="ja-JP" altLang="en-US"/>
          </a:p>
        </p:txBody>
      </p:sp>
      <p:sp>
        <p:nvSpPr>
          <p:cNvPr id="3" name="フッター プレースホルダー 2">
            <a:extLst>
              <a:ext uri="{FF2B5EF4-FFF2-40B4-BE49-F238E27FC236}">
                <a16:creationId xmlns:a16="http://schemas.microsoft.com/office/drawing/2014/main" id="{F4E641DB-AD63-43BD-B7FD-750C099C39F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CB996C3-72F6-4F26-AEF6-5EB48B93564F}"/>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446039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804BA-5BAD-4ABF-A99E-CBE40153F1C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4B71699-BC0B-472A-8951-2B3564BBDD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3D69679-7E94-455F-B4DE-81CB45AE6D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D07FB59-7098-4576-9836-E278B9D75766}"/>
              </a:ext>
            </a:extLst>
          </p:cNvPr>
          <p:cNvSpPr>
            <a:spLocks noGrp="1"/>
          </p:cNvSpPr>
          <p:nvPr>
            <p:ph type="dt" sz="half" idx="10"/>
          </p:nvPr>
        </p:nvSpPr>
        <p:spPr/>
        <p:txBody>
          <a:bodyPr/>
          <a:lstStyle/>
          <a:p>
            <a:fld id="{708894B1-CD4E-421D-B1B5-0DFD2F3B3F5A}" type="datetimeFigureOut">
              <a:rPr kumimoji="1" lang="ja-JP" altLang="en-US" smtClean="0"/>
              <a:t>2020/1/23</a:t>
            </a:fld>
            <a:endParaRPr kumimoji="1" lang="ja-JP" altLang="en-US"/>
          </a:p>
        </p:txBody>
      </p:sp>
      <p:sp>
        <p:nvSpPr>
          <p:cNvPr id="6" name="フッター プレースホルダー 5">
            <a:extLst>
              <a:ext uri="{FF2B5EF4-FFF2-40B4-BE49-F238E27FC236}">
                <a16:creationId xmlns:a16="http://schemas.microsoft.com/office/drawing/2014/main" id="{42A21728-E36C-4C59-867A-B7214270964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3AFABA3-E098-4739-8C8F-23CF63ED3811}"/>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2605207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DD5EFE-8750-4A86-94F6-E0A708E3429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AD3B536-4410-47E8-A85F-85F711BB5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D832F46-15D3-47BD-8960-B36EA1268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E777EF9-8F64-49B3-9465-5ECC3582C927}"/>
              </a:ext>
            </a:extLst>
          </p:cNvPr>
          <p:cNvSpPr>
            <a:spLocks noGrp="1"/>
          </p:cNvSpPr>
          <p:nvPr>
            <p:ph type="dt" sz="half" idx="10"/>
          </p:nvPr>
        </p:nvSpPr>
        <p:spPr/>
        <p:txBody>
          <a:bodyPr/>
          <a:lstStyle/>
          <a:p>
            <a:fld id="{708894B1-CD4E-421D-B1B5-0DFD2F3B3F5A}" type="datetimeFigureOut">
              <a:rPr kumimoji="1" lang="ja-JP" altLang="en-US" smtClean="0"/>
              <a:t>2020/1/23</a:t>
            </a:fld>
            <a:endParaRPr kumimoji="1" lang="ja-JP" altLang="en-US"/>
          </a:p>
        </p:txBody>
      </p:sp>
      <p:sp>
        <p:nvSpPr>
          <p:cNvPr id="6" name="フッター プレースホルダー 5">
            <a:extLst>
              <a:ext uri="{FF2B5EF4-FFF2-40B4-BE49-F238E27FC236}">
                <a16:creationId xmlns:a16="http://schemas.microsoft.com/office/drawing/2014/main" id="{35116159-91E4-4A2C-A0B3-1345AFEEA56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47EB3DB-C2A1-43BD-95F9-329B59049E27}"/>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2216966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021BA26-EADA-4324-B426-76C5CD69B8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D51E4-6544-418F-A255-8716EE1371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DC86D8F-1CAE-447D-97EF-15F2C99C99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8894B1-CD4E-421D-B1B5-0DFD2F3B3F5A}" type="datetimeFigureOut">
              <a:rPr kumimoji="1" lang="ja-JP" altLang="en-US" smtClean="0"/>
              <a:t>2020/1/23</a:t>
            </a:fld>
            <a:endParaRPr kumimoji="1" lang="ja-JP" altLang="en-US"/>
          </a:p>
        </p:txBody>
      </p:sp>
      <p:sp>
        <p:nvSpPr>
          <p:cNvPr id="5" name="フッター プレースホルダー 4">
            <a:extLst>
              <a:ext uri="{FF2B5EF4-FFF2-40B4-BE49-F238E27FC236}">
                <a16:creationId xmlns:a16="http://schemas.microsoft.com/office/drawing/2014/main" id="{87E5C701-F391-4A41-9336-02517BC5AB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B36FCDC-0293-4E6F-9957-D970570DAA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2148566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Layout" Target="../diagrams/layout1.xml"/><Relationship Id="rId7" Type="http://schemas.openxmlformats.org/officeDocument/2006/relationships/image" Target="../media/image1.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4.PNG"/><Relationship Id="rId4" Type="http://schemas.openxmlformats.org/officeDocument/2006/relationships/diagramQuickStyle" Target="../diagrams/quickStyle1.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DA63E0-9CF3-444A-9D31-010C3D23AC20}"/>
              </a:ext>
            </a:extLst>
          </p:cNvPr>
          <p:cNvSpPr>
            <a:spLocks noGrp="1"/>
          </p:cNvSpPr>
          <p:nvPr>
            <p:ph type="ctrTitle"/>
          </p:nvPr>
        </p:nvSpPr>
        <p:spPr/>
        <p:txBody>
          <a:bodyPr/>
          <a:lstStyle/>
          <a:p>
            <a:r>
              <a:rPr kumimoji="1" lang="ja-JP" altLang="en-US" dirty="0">
                <a:latin typeface="+mj-ea"/>
              </a:rPr>
              <a:t>電気通信大学</a:t>
            </a:r>
            <a:br>
              <a:rPr kumimoji="1" lang="en-US" altLang="ja-JP" dirty="0">
                <a:latin typeface="+mj-ea"/>
              </a:rPr>
            </a:br>
            <a:r>
              <a:rPr kumimoji="1" lang="ja-JP" altLang="en-US" dirty="0">
                <a:latin typeface="+mj-ea"/>
              </a:rPr>
              <a:t>編入説明会</a:t>
            </a:r>
          </a:p>
        </p:txBody>
      </p:sp>
      <p:sp>
        <p:nvSpPr>
          <p:cNvPr id="3" name="字幕 2">
            <a:extLst>
              <a:ext uri="{FF2B5EF4-FFF2-40B4-BE49-F238E27FC236}">
                <a16:creationId xmlns:a16="http://schemas.microsoft.com/office/drawing/2014/main" id="{075DB00C-0EC2-4CC7-B524-85BE6661018F}"/>
              </a:ext>
            </a:extLst>
          </p:cNvPr>
          <p:cNvSpPr>
            <a:spLocks noGrp="1"/>
          </p:cNvSpPr>
          <p:nvPr>
            <p:ph type="subTitle" idx="1"/>
          </p:nvPr>
        </p:nvSpPr>
        <p:spPr/>
        <p:txBody>
          <a:bodyPr/>
          <a:lstStyle/>
          <a:p>
            <a:r>
              <a:rPr kumimoji="1" lang="ja-JP" altLang="en-US" dirty="0"/>
              <a:t>一関高専 浜崎 拓海</a:t>
            </a:r>
          </a:p>
        </p:txBody>
      </p:sp>
    </p:spTree>
    <p:extLst>
      <p:ext uri="{BB962C8B-B14F-4D97-AF65-F5344CB8AC3E}">
        <p14:creationId xmlns:p14="http://schemas.microsoft.com/office/powerpoint/2010/main" val="3396964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3EE496D-1AB3-42BC-BB06-71C451C4AEAF}"/>
              </a:ext>
            </a:extLst>
          </p:cNvPr>
          <p:cNvSpPr/>
          <p:nvPr/>
        </p:nvSpPr>
        <p:spPr>
          <a:xfrm>
            <a:off x="0" y="0"/>
            <a:ext cx="12192000" cy="68580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C664BE5E-DC38-4027-99E8-0B1EB0202FFD}"/>
              </a:ext>
            </a:extLst>
          </p:cNvPr>
          <p:cNvSpPr>
            <a:spLocks noGrp="1"/>
          </p:cNvSpPr>
          <p:nvPr>
            <p:ph idx="1"/>
          </p:nvPr>
        </p:nvSpPr>
        <p:spPr>
          <a:xfrm>
            <a:off x="1219986" y="1762346"/>
            <a:ext cx="10515600" cy="2175669"/>
          </a:xfrm>
        </p:spPr>
        <p:txBody>
          <a:bodyPr>
            <a:normAutofit/>
          </a:bodyPr>
          <a:lstStyle/>
          <a:p>
            <a:r>
              <a:rPr kumimoji="1" lang="ja-JP" altLang="en-US" sz="3600" dirty="0">
                <a:latin typeface="+mj-ea"/>
                <a:ea typeface="+mj-ea"/>
              </a:rPr>
              <a:t>東京都調布市にある理系単科大学</a:t>
            </a:r>
            <a:endParaRPr kumimoji="1" lang="en-US" altLang="ja-JP" sz="3600" dirty="0">
              <a:latin typeface="+mj-ea"/>
              <a:ea typeface="+mj-ea"/>
            </a:endParaRPr>
          </a:p>
          <a:p>
            <a:r>
              <a:rPr lang="ja-JP" altLang="en-US" sz="3600" dirty="0">
                <a:latin typeface="+mj-ea"/>
                <a:ea typeface="+mj-ea"/>
              </a:rPr>
              <a:t>国立大学で唯一名前に都市名が付かない</a:t>
            </a:r>
            <a:endParaRPr lang="en-US" altLang="ja-JP" sz="3600" dirty="0">
              <a:latin typeface="+mj-ea"/>
              <a:ea typeface="+mj-ea"/>
            </a:endParaRPr>
          </a:p>
          <a:p>
            <a:r>
              <a:rPr kumimoji="1" lang="ja-JP" altLang="en-US" sz="3600" dirty="0">
                <a:latin typeface="+mj-ea"/>
                <a:ea typeface="+mj-ea"/>
              </a:rPr>
              <a:t>新宿から京王線で約</a:t>
            </a:r>
            <a:r>
              <a:rPr kumimoji="1" lang="en-US" altLang="ja-JP" sz="3600" dirty="0">
                <a:latin typeface="+mj-ea"/>
                <a:ea typeface="+mj-ea"/>
              </a:rPr>
              <a:t>20</a:t>
            </a:r>
            <a:r>
              <a:rPr kumimoji="1" lang="ja-JP" altLang="en-US" sz="3600" dirty="0">
                <a:latin typeface="+mj-ea"/>
                <a:ea typeface="+mj-ea"/>
              </a:rPr>
              <a:t>分と立地が良い</a:t>
            </a:r>
          </a:p>
        </p:txBody>
      </p:sp>
      <p:sp>
        <p:nvSpPr>
          <p:cNvPr id="10" name="正方形/長方形 9">
            <a:extLst>
              <a:ext uri="{FF2B5EF4-FFF2-40B4-BE49-F238E27FC236}">
                <a16:creationId xmlns:a16="http://schemas.microsoft.com/office/drawing/2014/main" id="{D63B60F4-97EA-4328-B69C-EA5A1F8C3E60}"/>
              </a:ext>
            </a:extLst>
          </p:cNvPr>
          <p:cNvSpPr/>
          <p:nvPr/>
        </p:nvSpPr>
        <p:spPr>
          <a:xfrm>
            <a:off x="1" y="-31389"/>
            <a:ext cx="12191999" cy="132556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561F34AE-3B03-4BA7-BE59-BA204C26FC09}"/>
              </a:ext>
            </a:extLst>
          </p:cNvPr>
          <p:cNvSpPr>
            <a:spLocks noGrp="1"/>
          </p:cNvSpPr>
          <p:nvPr>
            <p:ph type="title"/>
          </p:nvPr>
        </p:nvSpPr>
        <p:spPr>
          <a:xfrm>
            <a:off x="402166" y="-31390"/>
            <a:ext cx="4417482" cy="1325563"/>
          </a:xfrm>
        </p:spPr>
        <p:txBody>
          <a:bodyPr/>
          <a:lstStyle/>
          <a:p>
            <a:pPr>
              <a:spcBef>
                <a:spcPts val="1200"/>
              </a:spcBef>
              <a:spcAft>
                <a:spcPts val="1200"/>
              </a:spcAft>
            </a:pPr>
            <a:r>
              <a:rPr kumimoji="1" lang="ja-JP" altLang="en-US" b="1" dirty="0">
                <a:solidFill>
                  <a:schemeClr val="bg1"/>
                </a:solidFill>
                <a:latin typeface="+mj-ea"/>
              </a:rPr>
              <a:t>大学概要 ① </a:t>
            </a:r>
          </a:p>
        </p:txBody>
      </p:sp>
      <p:pic>
        <p:nvPicPr>
          <p:cNvPr id="12" name="図 11">
            <a:extLst>
              <a:ext uri="{FF2B5EF4-FFF2-40B4-BE49-F238E27FC236}">
                <a16:creationId xmlns:a16="http://schemas.microsoft.com/office/drawing/2014/main" id="{5FC3484D-87CF-4AC9-825A-D96120A70196}"/>
              </a:ext>
            </a:extLst>
          </p:cNvPr>
          <p:cNvPicPr>
            <a:picLocks noChangeAspect="1"/>
          </p:cNvPicPr>
          <p:nvPr/>
        </p:nvPicPr>
        <p:blipFill>
          <a:blip r:embed="rId3"/>
          <a:stretch>
            <a:fillRect/>
          </a:stretch>
        </p:blipFill>
        <p:spPr>
          <a:xfrm>
            <a:off x="5735178" y="3629384"/>
            <a:ext cx="4218540" cy="2372929"/>
          </a:xfrm>
          <a:prstGeom prst="roundRect">
            <a:avLst>
              <a:gd name="adj" fmla="val 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3" name="コンテンツ プレースホルダー 3">
            <a:extLst>
              <a:ext uri="{FF2B5EF4-FFF2-40B4-BE49-F238E27FC236}">
                <a16:creationId xmlns:a16="http://schemas.microsoft.com/office/drawing/2014/main" id="{01F5A119-4D7B-47BB-8D05-64F43AAFA8FA}"/>
              </a:ext>
            </a:extLst>
          </p:cNvPr>
          <p:cNvPicPr>
            <a:picLocks noChangeAspect="1"/>
          </p:cNvPicPr>
          <p:nvPr/>
        </p:nvPicPr>
        <p:blipFill>
          <a:blip r:embed="rId4"/>
          <a:stretch>
            <a:fillRect/>
          </a:stretch>
        </p:blipFill>
        <p:spPr>
          <a:xfrm>
            <a:off x="2955496" y="4506463"/>
            <a:ext cx="2299999" cy="135693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4" name="図 13">
            <a:extLst>
              <a:ext uri="{FF2B5EF4-FFF2-40B4-BE49-F238E27FC236}">
                <a16:creationId xmlns:a16="http://schemas.microsoft.com/office/drawing/2014/main" id="{493A3127-2400-4C69-AE6E-554FA95C210D}"/>
              </a:ext>
            </a:extLst>
          </p:cNvPr>
          <p:cNvPicPr>
            <a:picLocks noChangeAspect="1"/>
          </p:cNvPicPr>
          <p:nvPr/>
        </p:nvPicPr>
        <p:blipFill rotWithShape="1">
          <a:blip r:embed="rId5"/>
          <a:srcRect t="5217" b="11690"/>
          <a:stretch/>
        </p:blipFill>
        <p:spPr>
          <a:xfrm>
            <a:off x="1219985" y="3948058"/>
            <a:ext cx="1600906" cy="209019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15" name="テキスト ボックス 14">
            <a:extLst>
              <a:ext uri="{FF2B5EF4-FFF2-40B4-BE49-F238E27FC236}">
                <a16:creationId xmlns:a16="http://schemas.microsoft.com/office/drawing/2014/main" id="{06B12DC1-A212-43C5-B16E-B5C120BA86AA}"/>
              </a:ext>
            </a:extLst>
          </p:cNvPr>
          <p:cNvSpPr txBox="1"/>
          <p:nvPr/>
        </p:nvSpPr>
        <p:spPr>
          <a:xfrm>
            <a:off x="2041525" y="6179620"/>
            <a:ext cx="2236510" cy="584775"/>
          </a:xfrm>
          <a:prstGeom prst="rect">
            <a:avLst/>
          </a:prstGeom>
          <a:noFill/>
        </p:spPr>
        <p:txBody>
          <a:bodyPr wrap="none" rtlCol="0">
            <a:spAutoFit/>
          </a:bodyPr>
          <a:lstStyle/>
          <a:p>
            <a:r>
              <a:rPr kumimoji="1" lang="ja-JP" altLang="en-US" sz="3200" dirty="0">
                <a:latin typeface="+mj-ea"/>
                <a:ea typeface="+mj-ea"/>
              </a:rPr>
              <a:t>大学の様子</a:t>
            </a:r>
          </a:p>
        </p:txBody>
      </p:sp>
      <p:sp>
        <p:nvSpPr>
          <p:cNvPr id="16" name="テキスト ボックス 15">
            <a:extLst>
              <a:ext uri="{FF2B5EF4-FFF2-40B4-BE49-F238E27FC236}">
                <a16:creationId xmlns:a16="http://schemas.microsoft.com/office/drawing/2014/main" id="{77FEC185-4901-4B8F-97D2-D1D3561AFB3D}"/>
              </a:ext>
            </a:extLst>
          </p:cNvPr>
          <p:cNvSpPr txBox="1"/>
          <p:nvPr/>
        </p:nvSpPr>
        <p:spPr>
          <a:xfrm>
            <a:off x="6096000" y="6179620"/>
            <a:ext cx="3877985" cy="584775"/>
          </a:xfrm>
          <a:prstGeom prst="rect">
            <a:avLst/>
          </a:prstGeom>
          <a:noFill/>
        </p:spPr>
        <p:txBody>
          <a:bodyPr wrap="none" rtlCol="0">
            <a:spAutoFit/>
          </a:bodyPr>
          <a:lstStyle/>
          <a:p>
            <a:r>
              <a:rPr kumimoji="1" lang="ja-JP" altLang="en-US" sz="3200" dirty="0">
                <a:latin typeface="+mj-ea"/>
                <a:ea typeface="+mj-ea"/>
              </a:rPr>
              <a:t>調布駅（最寄り駅）</a:t>
            </a:r>
          </a:p>
        </p:txBody>
      </p:sp>
    </p:spTree>
    <p:extLst>
      <p:ext uri="{BB962C8B-B14F-4D97-AF65-F5344CB8AC3E}">
        <p14:creationId xmlns:p14="http://schemas.microsoft.com/office/powerpoint/2010/main" val="1962802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تصویر">
            <a:extLst>
              <a:ext uri="{FF2B5EF4-FFF2-40B4-BE49-F238E27FC236}">
                <a16:creationId xmlns:a16="http://schemas.microsoft.com/office/drawing/2014/main" id="{47106DAD-BEBC-4E45-A853-79ACDB18D13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30294" y="1669083"/>
            <a:ext cx="4665506" cy="5188918"/>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2639E041-B5A4-461B-9751-575A56C34A54}"/>
              </a:ext>
            </a:extLst>
          </p:cNvPr>
          <p:cNvPicPr>
            <a:picLocks noChangeAspect="1"/>
          </p:cNvPicPr>
          <p:nvPr/>
        </p:nvPicPr>
        <p:blipFill>
          <a:blip r:embed="rId4"/>
          <a:stretch>
            <a:fillRect/>
          </a:stretch>
        </p:blipFill>
        <p:spPr>
          <a:xfrm>
            <a:off x="626906" y="1360162"/>
            <a:ext cx="5820389" cy="5478542"/>
          </a:xfrm>
          <a:prstGeom prst="rect">
            <a:avLst/>
          </a:prstGeom>
        </p:spPr>
      </p:pic>
      <p:sp>
        <p:nvSpPr>
          <p:cNvPr id="4" name="正方形/長方形 3">
            <a:extLst>
              <a:ext uri="{FF2B5EF4-FFF2-40B4-BE49-F238E27FC236}">
                <a16:creationId xmlns:a16="http://schemas.microsoft.com/office/drawing/2014/main" id="{BB8A05CF-AC4C-46F8-B4F9-8976160D2352}"/>
              </a:ext>
            </a:extLst>
          </p:cNvPr>
          <p:cNvSpPr/>
          <p:nvPr/>
        </p:nvSpPr>
        <p:spPr>
          <a:xfrm>
            <a:off x="1470581" y="3506770"/>
            <a:ext cx="1762812" cy="19796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81154BB4-2B4A-4590-9822-718241D7AEF2}"/>
              </a:ext>
            </a:extLst>
          </p:cNvPr>
          <p:cNvSpPr/>
          <p:nvPr/>
        </p:nvSpPr>
        <p:spPr>
          <a:xfrm>
            <a:off x="8143148" y="3063711"/>
            <a:ext cx="1839798" cy="443059"/>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AC8A51C-B337-4E8B-ADA7-AE62C429F920}"/>
              </a:ext>
            </a:extLst>
          </p:cNvPr>
          <p:cNvSpPr/>
          <p:nvPr/>
        </p:nvSpPr>
        <p:spPr>
          <a:xfrm>
            <a:off x="0" y="-31846"/>
            <a:ext cx="12191999" cy="132556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4463A1ED-02A8-41DD-83FB-A4A993F17FB3}"/>
              </a:ext>
            </a:extLst>
          </p:cNvPr>
          <p:cNvSpPr>
            <a:spLocks noGrp="1"/>
          </p:cNvSpPr>
          <p:nvPr>
            <p:ph type="title"/>
          </p:nvPr>
        </p:nvSpPr>
        <p:spPr>
          <a:xfrm>
            <a:off x="402166" y="-31846"/>
            <a:ext cx="4417482" cy="1325563"/>
          </a:xfrm>
        </p:spPr>
        <p:txBody>
          <a:bodyPr/>
          <a:lstStyle/>
          <a:p>
            <a:pPr>
              <a:spcBef>
                <a:spcPts val="1200"/>
              </a:spcBef>
              <a:spcAft>
                <a:spcPts val="1200"/>
              </a:spcAft>
            </a:pPr>
            <a:r>
              <a:rPr kumimoji="1" lang="ja-JP" altLang="en-US" b="1" dirty="0">
                <a:solidFill>
                  <a:schemeClr val="bg1"/>
                </a:solidFill>
                <a:latin typeface="+mj-ea"/>
              </a:rPr>
              <a:t>大学概要 ② </a:t>
            </a:r>
          </a:p>
        </p:txBody>
      </p:sp>
    </p:spTree>
    <p:extLst>
      <p:ext uri="{BB962C8B-B14F-4D97-AF65-F5344CB8AC3E}">
        <p14:creationId xmlns:p14="http://schemas.microsoft.com/office/powerpoint/2010/main" val="1319488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4AC8A51C-B337-4E8B-ADA7-AE62C429F920}"/>
              </a:ext>
            </a:extLst>
          </p:cNvPr>
          <p:cNvSpPr/>
          <p:nvPr/>
        </p:nvSpPr>
        <p:spPr>
          <a:xfrm>
            <a:off x="0" y="-31846"/>
            <a:ext cx="12191999" cy="132556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4463A1ED-02A8-41DD-83FB-A4A993F17FB3}"/>
              </a:ext>
            </a:extLst>
          </p:cNvPr>
          <p:cNvSpPr>
            <a:spLocks noGrp="1"/>
          </p:cNvSpPr>
          <p:nvPr>
            <p:ph type="title"/>
          </p:nvPr>
        </p:nvSpPr>
        <p:spPr>
          <a:xfrm>
            <a:off x="402166" y="-31846"/>
            <a:ext cx="4417482" cy="1325563"/>
          </a:xfrm>
        </p:spPr>
        <p:txBody>
          <a:bodyPr/>
          <a:lstStyle/>
          <a:p>
            <a:pPr>
              <a:spcBef>
                <a:spcPts val="1200"/>
              </a:spcBef>
              <a:spcAft>
                <a:spcPts val="1200"/>
              </a:spcAft>
            </a:pPr>
            <a:r>
              <a:rPr kumimoji="1" lang="ja-JP" altLang="en-US" b="1" dirty="0">
                <a:solidFill>
                  <a:schemeClr val="bg1"/>
                </a:solidFill>
                <a:latin typeface="+mj-ea"/>
              </a:rPr>
              <a:t>大学概要 ② </a:t>
            </a:r>
          </a:p>
        </p:txBody>
      </p:sp>
      <p:sp>
        <p:nvSpPr>
          <p:cNvPr id="2" name="正方形/長方形 1">
            <a:extLst>
              <a:ext uri="{FF2B5EF4-FFF2-40B4-BE49-F238E27FC236}">
                <a16:creationId xmlns:a16="http://schemas.microsoft.com/office/drawing/2014/main" id="{D8CC96F2-A72F-4715-BC89-DF63C4B4B6DA}"/>
              </a:ext>
            </a:extLst>
          </p:cNvPr>
          <p:cNvSpPr/>
          <p:nvPr/>
        </p:nvSpPr>
        <p:spPr>
          <a:xfrm>
            <a:off x="0" y="1293718"/>
            <a:ext cx="6096000" cy="2778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8523E0C-7ADB-42AE-BA0D-660E4F07A9C2}"/>
              </a:ext>
            </a:extLst>
          </p:cNvPr>
          <p:cNvSpPr/>
          <p:nvPr/>
        </p:nvSpPr>
        <p:spPr>
          <a:xfrm>
            <a:off x="-1" y="4079339"/>
            <a:ext cx="6096000" cy="27786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B2A1D4E6-AC70-4F26-AF89-5E11B387E5C0}"/>
              </a:ext>
            </a:extLst>
          </p:cNvPr>
          <p:cNvSpPr/>
          <p:nvPr/>
        </p:nvSpPr>
        <p:spPr>
          <a:xfrm>
            <a:off x="6096000" y="4072379"/>
            <a:ext cx="6096000" cy="2778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994E71C-F24B-475B-960E-1212BAA4E939}"/>
              </a:ext>
            </a:extLst>
          </p:cNvPr>
          <p:cNvSpPr/>
          <p:nvPr/>
        </p:nvSpPr>
        <p:spPr>
          <a:xfrm>
            <a:off x="6095999" y="1286758"/>
            <a:ext cx="6096000" cy="27786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画像">
            <a:extLst>
              <a:ext uri="{FF2B5EF4-FFF2-40B4-BE49-F238E27FC236}">
                <a16:creationId xmlns:a16="http://schemas.microsoft.com/office/drawing/2014/main" id="{CA278B84-148D-4A2E-867F-2BE785FFC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 y="1270617"/>
            <a:ext cx="6096000" cy="28087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画像">
            <a:extLst>
              <a:ext uri="{FF2B5EF4-FFF2-40B4-BE49-F238E27FC236}">
                <a16:creationId xmlns:a16="http://schemas.microsoft.com/office/drawing/2014/main" id="{D1FDEFCB-6D65-43EF-B7B6-3C1A84B806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809" y="1261558"/>
            <a:ext cx="6096793" cy="28087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画像">
            <a:extLst>
              <a:ext uri="{FF2B5EF4-FFF2-40B4-BE49-F238E27FC236}">
                <a16:creationId xmlns:a16="http://schemas.microsoft.com/office/drawing/2014/main" id="{DFE1961D-9753-457D-A375-116EC369F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079339"/>
            <a:ext cx="6096000" cy="27786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画像">
            <a:extLst>
              <a:ext uri="{FF2B5EF4-FFF2-40B4-BE49-F238E27FC236}">
                <a16:creationId xmlns:a16="http://schemas.microsoft.com/office/drawing/2014/main" id="{690F0476-B88A-4689-9143-7A72B92418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049812"/>
            <a:ext cx="6096000" cy="280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227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s://www.uec.ac.jp/education/undergraduate/images_rwd/pct_index03.jpg">
            <a:extLst>
              <a:ext uri="{FF2B5EF4-FFF2-40B4-BE49-F238E27FC236}">
                <a16:creationId xmlns:a16="http://schemas.microsoft.com/office/drawing/2014/main" id="{DA4E0AFF-1633-474E-822A-9FB92C50EB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91260" y="480060"/>
            <a:ext cx="6023728" cy="5897880"/>
          </a:xfrm>
          <a:prstGeom prst="rect">
            <a:avLst/>
          </a:prstGeom>
          <a:noFill/>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3A0FA7C0-1956-4EDF-990B-3C8F150464E0}"/>
              </a:ext>
            </a:extLst>
          </p:cNvPr>
          <p:cNvSpPr/>
          <p:nvPr/>
        </p:nvSpPr>
        <p:spPr>
          <a:xfrm>
            <a:off x="3713733" y="3923818"/>
            <a:ext cx="1986652" cy="694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92B2B62-0DD2-48D9-824F-20B74E57A098}"/>
              </a:ext>
            </a:extLst>
          </p:cNvPr>
          <p:cNvSpPr txBox="1"/>
          <p:nvPr/>
        </p:nvSpPr>
        <p:spPr>
          <a:xfrm>
            <a:off x="1005256" y="3923818"/>
            <a:ext cx="2708476" cy="954107"/>
          </a:xfrm>
          <a:prstGeom prst="rect">
            <a:avLst/>
          </a:prstGeom>
          <a:noFill/>
        </p:spPr>
        <p:txBody>
          <a:bodyPr wrap="square" rtlCol="0">
            <a:spAutoFit/>
          </a:bodyPr>
          <a:lstStyle/>
          <a:p>
            <a:r>
              <a:rPr kumimoji="1" lang="ja-JP" altLang="en-US" sz="2800">
                <a:latin typeface="+mn-ea"/>
              </a:rPr>
              <a:t>このタイミングで編入</a:t>
            </a:r>
            <a:endParaRPr kumimoji="1" lang="ja-JP" altLang="en-US" sz="2800" dirty="0">
              <a:latin typeface="+mn-ea"/>
            </a:endParaRPr>
          </a:p>
        </p:txBody>
      </p:sp>
      <p:sp>
        <p:nvSpPr>
          <p:cNvPr id="6" name="テキスト ボックス 5">
            <a:extLst>
              <a:ext uri="{FF2B5EF4-FFF2-40B4-BE49-F238E27FC236}">
                <a16:creationId xmlns:a16="http://schemas.microsoft.com/office/drawing/2014/main" id="{1CFDF706-9A76-4841-AD6C-AD2128EC1A02}"/>
              </a:ext>
            </a:extLst>
          </p:cNvPr>
          <p:cNvSpPr txBox="1"/>
          <p:nvPr/>
        </p:nvSpPr>
        <p:spPr>
          <a:xfrm>
            <a:off x="1005256" y="5150879"/>
            <a:ext cx="4208992" cy="954107"/>
          </a:xfrm>
          <a:prstGeom prst="rect">
            <a:avLst/>
          </a:prstGeom>
          <a:noFill/>
        </p:spPr>
        <p:txBody>
          <a:bodyPr wrap="square" rtlCol="0">
            <a:spAutoFit/>
          </a:bodyPr>
          <a:lstStyle/>
          <a:p>
            <a:r>
              <a:rPr kumimoji="1" lang="ja-JP" altLang="en-US" sz="2800">
                <a:latin typeface="+mn-ea"/>
              </a:rPr>
              <a:t>編入生は</a:t>
            </a:r>
            <a:r>
              <a:rPr kumimoji="1" lang="ja-JP" altLang="en-US" sz="2800">
                <a:solidFill>
                  <a:srgbClr val="FF0000"/>
                </a:solidFill>
                <a:latin typeface="+mn-ea"/>
              </a:rPr>
              <a:t>プログラムまで決まった状態</a:t>
            </a:r>
            <a:r>
              <a:rPr kumimoji="1" lang="ja-JP" altLang="en-US" sz="2800">
                <a:latin typeface="+mn-ea"/>
              </a:rPr>
              <a:t>で編入する</a:t>
            </a:r>
            <a:endParaRPr kumimoji="1" lang="ja-JP" altLang="en-US" sz="2800" dirty="0">
              <a:latin typeface="+mn-ea"/>
            </a:endParaRPr>
          </a:p>
        </p:txBody>
      </p:sp>
      <p:sp>
        <p:nvSpPr>
          <p:cNvPr id="8" name="テキスト ボックス 7">
            <a:extLst>
              <a:ext uri="{FF2B5EF4-FFF2-40B4-BE49-F238E27FC236}">
                <a16:creationId xmlns:a16="http://schemas.microsoft.com/office/drawing/2014/main" id="{9488B24E-8D43-441F-8AF5-EDA7E6EA7577}"/>
              </a:ext>
            </a:extLst>
          </p:cNvPr>
          <p:cNvSpPr txBox="1"/>
          <p:nvPr/>
        </p:nvSpPr>
        <p:spPr>
          <a:xfrm>
            <a:off x="1005257" y="1078555"/>
            <a:ext cx="4208991" cy="2246769"/>
          </a:xfrm>
          <a:prstGeom prst="rect">
            <a:avLst/>
          </a:prstGeom>
          <a:noFill/>
        </p:spPr>
        <p:txBody>
          <a:bodyPr wrap="square" rtlCol="0">
            <a:spAutoFit/>
          </a:bodyPr>
          <a:lstStyle/>
          <a:p>
            <a:r>
              <a:rPr lang="ja-JP" altLang="en-US" sz="2800" dirty="0"/>
              <a:t>専門分野の内容によって</a:t>
            </a:r>
            <a:r>
              <a:rPr lang="en-US" altLang="ja-JP" sz="2800" b="1" dirty="0" err="1"/>
              <a:t>Ⅰ~Ⅲ</a:t>
            </a:r>
            <a:r>
              <a:rPr lang="ja-JP" altLang="en-US" sz="2800" dirty="0">
                <a:latin typeface="+mn-ea"/>
              </a:rPr>
              <a:t>類に別れていて</a:t>
            </a:r>
            <a:endParaRPr lang="en-US" altLang="ja-JP" sz="2800" dirty="0">
              <a:latin typeface="+mn-ea"/>
            </a:endParaRPr>
          </a:p>
          <a:p>
            <a:r>
              <a:rPr kumimoji="1" lang="en-US" altLang="ja-JP" sz="2800" dirty="0">
                <a:latin typeface="+mn-ea"/>
              </a:rPr>
              <a:t>3</a:t>
            </a:r>
            <a:r>
              <a:rPr kumimoji="1" lang="ja-JP" altLang="en-US" sz="2800" dirty="0">
                <a:latin typeface="+mn-ea"/>
              </a:rPr>
              <a:t>年生に</a:t>
            </a:r>
            <a:r>
              <a:rPr lang="ja-JP" altLang="en-US" sz="2800" dirty="0">
                <a:latin typeface="+mn-ea"/>
              </a:rPr>
              <a:t>なるタイミングで各類のプログラムに配属される</a:t>
            </a:r>
            <a:endParaRPr kumimoji="1" lang="ja-JP" altLang="en-US" sz="2800" dirty="0">
              <a:latin typeface="+mn-ea"/>
            </a:endParaRPr>
          </a:p>
        </p:txBody>
      </p:sp>
      <p:cxnSp>
        <p:nvCxnSpPr>
          <p:cNvPr id="11" name="直線コネクタ 10">
            <a:extLst>
              <a:ext uri="{FF2B5EF4-FFF2-40B4-BE49-F238E27FC236}">
                <a16:creationId xmlns:a16="http://schemas.microsoft.com/office/drawing/2014/main" id="{1C1E9E0D-35D0-4087-BB69-1DEC67D32C3A}"/>
              </a:ext>
            </a:extLst>
          </p:cNvPr>
          <p:cNvCxnSpPr>
            <a:cxnSpLocks/>
          </p:cNvCxnSpPr>
          <p:nvPr/>
        </p:nvCxnSpPr>
        <p:spPr>
          <a:xfrm>
            <a:off x="5353145" y="480060"/>
            <a:ext cx="0" cy="336607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EF6C31F-1D0E-426D-8C81-0562F50E11E1}"/>
              </a:ext>
            </a:extLst>
          </p:cNvPr>
          <p:cNvCxnSpPr>
            <a:cxnSpLocks/>
          </p:cNvCxnSpPr>
          <p:nvPr/>
        </p:nvCxnSpPr>
        <p:spPr>
          <a:xfrm>
            <a:off x="5353145" y="4713402"/>
            <a:ext cx="0" cy="166453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9440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71" y="1592520"/>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72" y="2453342"/>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72" y="4195001"/>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72" y="3314164"/>
            <a:ext cx="4171953"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71" y="5035742"/>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20" name="テキスト ボックス 19">
            <a:extLst>
              <a:ext uri="{FF2B5EF4-FFF2-40B4-BE49-F238E27FC236}">
                <a16:creationId xmlns:a16="http://schemas.microsoft.com/office/drawing/2014/main" id="{9D7FDB63-B4EF-4DCE-A410-52381E5141AC}"/>
              </a:ext>
            </a:extLst>
          </p:cNvPr>
          <p:cNvSpPr txBox="1"/>
          <p:nvPr/>
        </p:nvSpPr>
        <p:spPr>
          <a:xfrm>
            <a:off x="7007975" y="3314164"/>
            <a:ext cx="4171953" cy="584775"/>
          </a:xfrm>
          <a:prstGeom prst="rect">
            <a:avLst/>
          </a:prstGeom>
          <a:solidFill>
            <a:schemeClr val="accent4">
              <a:lumMod val="60000"/>
              <a:lumOff val="40000"/>
            </a:schemeClr>
          </a:solidFill>
          <a:ln w="28575">
            <a:solidFill>
              <a:schemeClr val="accent1"/>
            </a:solidFill>
          </a:ln>
        </p:spPr>
        <p:txBody>
          <a:bodyPr wrap="square" rtlCol="0">
            <a:spAutoFit/>
          </a:bodyPr>
          <a:lstStyle/>
          <a:p>
            <a:pPr algn="ctr"/>
            <a:r>
              <a:rPr kumimoji="1" lang="ja-JP" altLang="en-US" sz="3200" b="1" dirty="0">
                <a:latin typeface="+mn-ea"/>
              </a:rPr>
              <a:t>類別紹介</a:t>
            </a: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227354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71C5CAF-DCCE-47E6-9EEF-BDCAE05B9498}"/>
              </a:ext>
            </a:extLst>
          </p:cNvPr>
          <p:cNvSpPr/>
          <p:nvPr/>
        </p:nvSpPr>
        <p:spPr>
          <a:xfrm>
            <a:off x="0" y="0"/>
            <a:ext cx="12192000" cy="68580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D2DFEE7-5CA1-413B-9B5D-37A9CDBD9DFB}"/>
              </a:ext>
            </a:extLst>
          </p:cNvPr>
          <p:cNvSpPr/>
          <p:nvPr/>
        </p:nvSpPr>
        <p:spPr>
          <a:xfrm>
            <a:off x="6791229" y="467373"/>
            <a:ext cx="3638746" cy="3035431"/>
          </a:xfrm>
          <a:prstGeom prst="ellipse">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6B0F15F-967F-4AAE-BD34-F22CC30012D6}"/>
              </a:ext>
            </a:extLst>
          </p:cNvPr>
          <p:cNvSpPr/>
          <p:nvPr/>
        </p:nvSpPr>
        <p:spPr>
          <a:xfrm>
            <a:off x="1762027" y="470012"/>
            <a:ext cx="3638746" cy="3035431"/>
          </a:xfrm>
          <a:prstGeom prst="ellipse">
            <a:avLst/>
          </a:prstGeom>
          <a:solidFill>
            <a:schemeClr val="accent5">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51F5E20-1276-469D-AAF6-19701FA5E51F}"/>
              </a:ext>
            </a:extLst>
          </p:cNvPr>
          <p:cNvSpPr/>
          <p:nvPr/>
        </p:nvSpPr>
        <p:spPr>
          <a:xfrm>
            <a:off x="4276627" y="1911284"/>
            <a:ext cx="3638746" cy="3035431"/>
          </a:xfrm>
          <a:prstGeom prst="ellipse">
            <a:avLst/>
          </a:prstGeom>
          <a:solidFill>
            <a:schemeClr val="accent4">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17EFDD55-9E52-4494-B996-6A794C29C793}"/>
              </a:ext>
            </a:extLst>
          </p:cNvPr>
          <p:cNvSpPr/>
          <p:nvPr/>
        </p:nvSpPr>
        <p:spPr>
          <a:xfrm>
            <a:off x="1762027" y="3505443"/>
            <a:ext cx="3638746" cy="3035431"/>
          </a:xfrm>
          <a:prstGeom prst="ellipse">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8544339-238B-4C9D-9BC0-4B1797187C3A}"/>
              </a:ext>
            </a:extLst>
          </p:cNvPr>
          <p:cNvSpPr/>
          <p:nvPr/>
        </p:nvSpPr>
        <p:spPr>
          <a:xfrm>
            <a:off x="6791227" y="3505443"/>
            <a:ext cx="3638746" cy="3035431"/>
          </a:xfrm>
          <a:prstGeom prst="ellipse">
            <a:avLst/>
          </a:prstGeom>
          <a:solidFill>
            <a:schemeClr val="accent6"/>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7E81760-93E2-48D1-84D6-94BFE8BA87F7}"/>
              </a:ext>
            </a:extLst>
          </p:cNvPr>
          <p:cNvSpPr txBox="1"/>
          <p:nvPr/>
        </p:nvSpPr>
        <p:spPr>
          <a:xfrm>
            <a:off x="4724400" y="2705724"/>
            <a:ext cx="2743200" cy="1446550"/>
          </a:xfrm>
          <a:prstGeom prst="rect">
            <a:avLst/>
          </a:prstGeom>
          <a:noFill/>
        </p:spPr>
        <p:txBody>
          <a:bodyPr wrap="square" rtlCol="0">
            <a:spAutoFit/>
          </a:bodyPr>
          <a:lstStyle/>
          <a:p>
            <a:pPr algn="ctr"/>
            <a:r>
              <a:rPr lang="en-US" altLang="ja-JP" sz="4400" dirty="0">
                <a:latin typeface="+mn-ea"/>
              </a:rPr>
              <a:t>Ⅰ</a:t>
            </a:r>
            <a:r>
              <a:rPr lang="ja-JP" altLang="en-US" sz="4400" dirty="0">
                <a:latin typeface="+mn-ea"/>
              </a:rPr>
              <a:t>類</a:t>
            </a:r>
            <a:endParaRPr lang="en-US" altLang="ja-JP" sz="4400" dirty="0">
              <a:latin typeface="+mn-ea"/>
            </a:endParaRPr>
          </a:p>
          <a:p>
            <a:pPr algn="ctr"/>
            <a:r>
              <a:rPr kumimoji="1" lang="ja-JP" altLang="en-US" sz="4400" dirty="0">
                <a:latin typeface="+mn-ea"/>
              </a:rPr>
              <a:t>情報系</a:t>
            </a:r>
          </a:p>
        </p:txBody>
      </p:sp>
      <p:sp>
        <p:nvSpPr>
          <p:cNvPr id="12" name="テキスト ボックス 11">
            <a:extLst>
              <a:ext uri="{FF2B5EF4-FFF2-40B4-BE49-F238E27FC236}">
                <a16:creationId xmlns:a16="http://schemas.microsoft.com/office/drawing/2014/main" id="{21018791-BC31-4B58-9C9F-6734D56CB681}"/>
              </a:ext>
            </a:extLst>
          </p:cNvPr>
          <p:cNvSpPr txBox="1"/>
          <p:nvPr/>
        </p:nvSpPr>
        <p:spPr>
          <a:xfrm>
            <a:off x="2209798" y="1336938"/>
            <a:ext cx="2743200" cy="1446550"/>
          </a:xfrm>
          <a:prstGeom prst="rect">
            <a:avLst/>
          </a:prstGeom>
          <a:noFill/>
        </p:spPr>
        <p:txBody>
          <a:bodyPr wrap="square" rtlCol="0">
            <a:spAutoFit/>
          </a:bodyPr>
          <a:lstStyle/>
          <a:p>
            <a:pPr algn="ctr"/>
            <a:r>
              <a:rPr lang="ja-JP" altLang="en-US" sz="4400" dirty="0">
                <a:latin typeface="+mn-ea"/>
              </a:rPr>
              <a:t>情報数理</a:t>
            </a:r>
            <a:endParaRPr lang="en-US" altLang="ja-JP" sz="4400" dirty="0">
              <a:latin typeface="+mn-ea"/>
            </a:endParaRPr>
          </a:p>
          <a:p>
            <a:pPr algn="ctr"/>
            <a:r>
              <a:rPr kumimoji="1" lang="ja-JP" altLang="en-US" sz="4400" dirty="0">
                <a:latin typeface="+mn-ea"/>
              </a:rPr>
              <a:t>工学</a:t>
            </a:r>
          </a:p>
        </p:txBody>
      </p:sp>
      <p:sp>
        <p:nvSpPr>
          <p:cNvPr id="13" name="テキスト ボックス 12">
            <a:extLst>
              <a:ext uri="{FF2B5EF4-FFF2-40B4-BE49-F238E27FC236}">
                <a16:creationId xmlns:a16="http://schemas.microsoft.com/office/drawing/2014/main" id="{7B34C834-76AD-4A9A-9ADC-395980FF2082}"/>
              </a:ext>
            </a:extLst>
          </p:cNvPr>
          <p:cNvSpPr txBox="1"/>
          <p:nvPr/>
        </p:nvSpPr>
        <p:spPr>
          <a:xfrm>
            <a:off x="7239002" y="4291495"/>
            <a:ext cx="2743200" cy="1446550"/>
          </a:xfrm>
          <a:prstGeom prst="rect">
            <a:avLst/>
          </a:prstGeom>
          <a:noFill/>
        </p:spPr>
        <p:txBody>
          <a:bodyPr wrap="square" rtlCol="0">
            <a:spAutoFit/>
          </a:bodyPr>
          <a:lstStyle/>
          <a:p>
            <a:pPr algn="ctr"/>
            <a:r>
              <a:rPr kumimoji="1" lang="ja-JP" altLang="en-US" sz="4400" dirty="0">
                <a:latin typeface="+mn-ea"/>
              </a:rPr>
              <a:t>メディア</a:t>
            </a:r>
            <a:endParaRPr kumimoji="1" lang="en-US" altLang="ja-JP" sz="4400" dirty="0">
              <a:latin typeface="+mn-ea"/>
            </a:endParaRPr>
          </a:p>
          <a:p>
            <a:pPr algn="ctr"/>
            <a:r>
              <a:rPr lang="ja-JP" altLang="en-US" sz="4400" dirty="0">
                <a:latin typeface="+mn-ea"/>
              </a:rPr>
              <a:t>情報系</a:t>
            </a:r>
            <a:endParaRPr kumimoji="1" lang="ja-JP" altLang="en-US" sz="4400" dirty="0">
              <a:latin typeface="+mn-ea"/>
            </a:endParaRPr>
          </a:p>
        </p:txBody>
      </p:sp>
      <p:sp>
        <p:nvSpPr>
          <p:cNvPr id="14" name="テキスト ボックス 13">
            <a:extLst>
              <a:ext uri="{FF2B5EF4-FFF2-40B4-BE49-F238E27FC236}">
                <a16:creationId xmlns:a16="http://schemas.microsoft.com/office/drawing/2014/main" id="{7B2AD670-DAC3-41A3-8E17-02CEB115443E}"/>
              </a:ext>
            </a:extLst>
          </p:cNvPr>
          <p:cNvSpPr txBox="1"/>
          <p:nvPr/>
        </p:nvSpPr>
        <p:spPr>
          <a:xfrm>
            <a:off x="7078352" y="1336938"/>
            <a:ext cx="3064495" cy="1446550"/>
          </a:xfrm>
          <a:prstGeom prst="rect">
            <a:avLst/>
          </a:prstGeom>
          <a:noFill/>
        </p:spPr>
        <p:txBody>
          <a:bodyPr wrap="square" rtlCol="0">
            <a:spAutoFit/>
          </a:bodyPr>
          <a:lstStyle/>
          <a:p>
            <a:pPr algn="ctr"/>
            <a:r>
              <a:rPr lang="ja-JP" altLang="en-US" sz="4400" dirty="0">
                <a:latin typeface="+mn-ea"/>
              </a:rPr>
              <a:t>経営・社会</a:t>
            </a:r>
            <a:endParaRPr lang="en-US" altLang="ja-JP" sz="4400" dirty="0">
              <a:latin typeface="+mn-ea"/>
            </a:endParaRPr>
          </a:p>
          <a:p>
            <a:pPr algn="ctr"/>
            <a:r>
              <a:rPr kumimoji="1" lang="ja-JP" altLang="en-US" sz="4400" dirty="0">
                <a:latin typeface="+mn-ea"/>
              </a:rPr>
              <a:t>情報学</a:t>
            </a:r>
          </a:p>
        </p:txBody>
      </p:sp>
      <p:sp>
        <p:nvSpPr>
          <p:cNvPr id="15" name="テキスト ボックス 14">
            <a:extLst>
              <a:ext uri="{FF2B5EF4-FFF2-40B4-BE49-F238E27FC236}">
                <a16:creationId xmlns:a16="http://schemas.microsoft.com/office/drawing/2014/main" id="{C1C9E42A-C041-42C3-A1F5-6B6C90872F8E}"/>
              </a:ext>
            </a:extLst>
          </p:cNvPr>
          <p:cNvSpPr txBox="1"/>
          <p:nvPr/>
        </p:nvSpPr>
        <p:spPr>
          <a:xfrm>
            <a:off x="1641047" y="4374668"/>
            <a:ext cx="3880701" cy="1446550"/>
          </a:xfrm>
          <a:prstGeom prst="rect">
            <a:avLst/>
          </a:prstGeom>
          <a:noFill/>
        </p:spPr>
        <p:txBody>
          <a:bodyPr wrap="square" rtlCol="0">
            <a:spAutoFit/>
          </a:bodyPr>
          <a:lstStyle/>
          <a:p>
            <a:pPr algn="ctr"/>
            <a:r>
              <a:rPr lang="ja-JP" altLang="en-US" sz="4400" dirty="0">
                <a:latin typeface="+mn-ea"/>
              </a:rPr>
              <a:t>コンピュータサイエンス</a:t>
            </a:r>
            <a:endParaRPr kumimoji="1" lang="ja-JP" altLang="en-US" sz="4400" dirty="0">
              <a:latin typeface="+mn-ea"/>
            </a:endParaRPr>
          </a:p>
        </p:txBody>
      </p:sp>
    </p:spTree>
    <p:extLst>
      <p:ext uri="{BB962C8B-B14F-4D97-AF65-F5344CB8AC3E}">
        <p14:creationId xmlns:p14="http://schemas.microsoft.com/office/powerpoint/2010/main" val="2872099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71C5CAF-DCCE-47E6-9EEF-BDCAE05B9498}"/>
              </a:ext>
            </a:extLst>
          </p:cNvPr>
          <p:cNvSpPr/>
          <p:nvPr/>
        </p:nvSpPr>
        <p:spPr>
          <a:xfrm>
            <a:off x="0" y="0"/>
            <a:ext cx="12192000" cy="68580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298F5744-7B35-4A3C-8DAF-330EB7B560A9}"/>
              </a:ext>
            </a:extLst>
          </p:cNvPr>
          <p:cNvSpPr/>
          <p:nvPr/>
        </p:nvSpPr>
        <p:spPr>
          <a:xfrm>
            <a:off x="4125015" y="53456"/>
            <a:ext cx="3638746" cy="3035431"/>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51F5E20-1276-469D-AAF6-19701FA5E51F}"/>
              </a:ext>
            </a:extLst>
          </p:cNvPr>
          <p:cNvSpPr/>
          <p:nvPr/>
        </p:nvSpPr>
        <p:spPr>
          <a:xfrm>
            <a:off x="4156817" y="2212375"/>
            <a:ext cx="3638746" cy="3035431"/>
          </a:xfrm>
          <a:prstGeom prst="ellipse">
            <a:avLst/>
          </a:prstGeom>
          <a:solidFill>
            <a:schemeClr val="accent4">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D2DFEE7-5CA1-413B-9B5D-37A9CDBD9DFB}"/>
              </a:ext>
            </a:extLst>
          </p:cNvPr>
          <p:cNvSpPr/>
          <p:nvPr/>
        </p:nvSpPr>
        <p:spPr>
          <a:xfrm>
            <a:off x="7368490" y="1253609"/>
            <a:ext cx="3638746" cy="3035431"/>
          </a:xfrm>
          <a:prstGeom prst="ellipse">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6B0F15F-967F-4AAE-BD34-F22CC30012D6}"/>
              </a:ext>
            </a:extLst>
          </p:cNvPr>
          <p:cNvSpPr/>
          <p:nvPr/>
        </p:nvSpPr>
        <p:spPr>
          <a:xfrm>
            <a:off x="947502" y="1394074"/>
            <a:ext cx="3638746" cy="3035431"/>
          </a:xfrm>
          <a:prstGeom prst="ellipse">
            <a:avLst/>
          </a:prstGeom>
          <a:solidFill>
            <a:schemeClr val="accent5">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17EFDD55-9E52-4494-B996-6A794C29C793}"/>
              </a:ext>
            </a:extLst>
          </p:cNvPr>
          <p:cNvSpPr/>
          <p:nvPr/>
        </p:nvSpPr>
        <p:spPr>
          <a:xfrm>
            <a:off x="2054360" y="3813976"/>
            <a:ext cx="3638746" cy="3035431"/>
          </a:xfrm>
          <a:prstGeom prst="ellipse">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8544339-238B-4C9D-9BC0-4B1797187C3A}"/>
              </a:ext>
            </a:extLst>
          </p:cNvPr>
          <p:cNvSpPr/>
          <p:nvPr/>
        </p:nvSpPr>
        <p:spPr>
          <a:xfrm>
            <a:off x="6355035" y="3730090"/>
            <a:ext cx="3638746" cy="3035431"/>
          </a:xfrm>
          <a:prstGeom prst="ellipse">
            <a:avLst/>
          </a:prstGeom>
          <a:solidFill>
            <a:schemeClr val="accent6"/>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7E81760-93E2-48D1-84D6-94BFE8BA87F7}"/>
              </a:ext>
            </a:extLst>
          </p:cNvPr>
          <p:cNvSpPr txBox="1"/>
          <p:nvPr/>
        </p:nvSpPr>
        <p:spPr>
          <a:xfrm>
            <a:off x="4592621" y="3006815"/>
            <a:ext cx="2743200" cy="1446550"/>
          </a:xfrm>
          <a:prstGeom prst="rect">
            <a:avLst/>
          </a:prstGeom>
          <a:noFill/>
        </p:spPr>
        <p:txBody>
          <a:bodyPr wrap="square" rtlCol="0">
            <a:spAutoFit/>
          </a:bodyPr>
          <a:lstStyle/>
          <a:p>
            <a:pPr algn="ctr"/>
            <a:r>
              <a:rPr lang="en-US" altLang="ja-JP" sz="4400" dirty="0">
                <a:latin typeface="+mn-ea"/>
              </a:rPr>
              <a:t>Ⅱ</a:t>
            </a:r>
            <a:r>
              <a:rPr lang="ja-JP" altLang="en-US" sz="4400" dirty="0">
                <a:latin typeface="+mn-ea"/>
              </a:rPr>
              <a:t>類</a:t>
            </a:r>
            <a:endParaRPr lang="en-US" altLang="ja-JP" sz="4400" dirty="0">
              <a:latin typeface="+mn-ea"/>
            </a:endParaRPr>
          </a:p>
          <a:p>
            <a:pPr algn="ctr"/>
            <a:r>
              <a:rPr kumimoji="1" lang="ja-JP" altLang="en-US" sz="4400" dirty="0">
                <a:latin typeface="+mn-ea"/>
              </a:rPr>
              <a:t>融合系</a:t>
            </a:r>
          </a:p>
        </p:txBody>
      </p:sp>
      <p:sp>
        <p:nvSpPr>
          <p:cNvPr id="12" name="テキスト ボックス 11">
            <a:extLst>
              <a:ext uri="{FF2B5EF4-FFF2-40B4-BE49-F238E27FC236}">
                <a16:creationId xmlns:a16="http://schemas.microsoft.com/office/drawing/2014/main" id="{21018791-BC31-4B58-9C9F-6734D56CB681}"/>
              </a:ext>
            </a:extLst>
          </p:cNvPr>
          <p:cNvSpPr txBox="1"/>
          <p:nvPr/>
        </p:nvSpPr>
        <p:spPr>
          <a:xfrm>
            <a:off x="1017609" y="2419068"/>
            <a:ext cx="3729089" cy="1446550"/>
          </a:xfrm>
          <a:prstGeom prst="rect">
            <a:avLst/>
          </a:prstGeom>
          <a:noFill/>
        </p:spPr>
        <p:txBody>
          <a:bodyPr wrap="square" rtlCol="0">
            <a:spAutoFit/>
          </a:bodyPr>
          <a:lstStyle/>
          <a:p>
            <a:pPr algn="ctr"/>
            <a:r>
              <a:rPr lang="ja-JP" altLang="en-US" sz="4400" dirty="0">
                <a:latin typeface="+mn-ea"/>
              </a:rPr>
              <a:t>セキュリティ情報学</a:t>
            </a:r>
            <a:endParaRPr kumimoji="1" lang="ja-JP" altLang="en-US" sz="4400" dirty="0">
              <a:latin typeface="+mn-ea"/>
            </a:endParaRPr>
          </a:p>
        </p:txBody>
      </p:sp>
      <p:sp>
        <p:nvSpPr>
          <p:cNvPr id="13" name="テキスト ボックス 12">
            <a:extLst>
              <a:ext uri="{FF2B5EF4-FFF2-40B4-BE49-F238E27FC236}">
                <a16:creationId xmlns:a16="http://schemas.microsoft.com/office/drawing/2014/main" id="{7B34C834-76AD-4A9A-9ADC-395980FF2082}"/>
              </a:ext>
            </a:extLst>
          </p:cNvPr>
          <p:cNvSpPr txBox="1"/>
          <p:nvPr/>
        </p:nvSpPr>
        <p:spPr>
          <a:xfrm>
            <a:off x="6646874" y="4938379"/>
            <a:ext cx="3055068" cy="769441"/>
          </a:xfrm>
          <a:prstGeom prst="rect">
            <a:avLst/>
          </a:prstGeom>
          <a:noFill/>
        </p:spPr>
        <p:txBody>
          <a:bodyPr wrap="square" rtlCol="0">
            <a:spAutoFit/>
          </a:bodyPr>
          <a:lstStyle/>
          <a:p>
            <a:pPr algn="ctr"/>
            <a:r>
              <a:rPr kumimoji="1" lang="ja-JP" altLang="en-US" sz="4400" dirty="0">
                <a:latin typeface="+mn-ea"/>
              </a:rPr>
              <a:t>電子情報学</a:t>
            </a:r>
          </a:p>
        </p:txBody>
      </p:sp>
      <p:sp>
        <p:nvSpPr>
          <p:cNvPr id="14" name="テキスト ボックス 13">
            <a:extLst>
              <a:ext uri="{FF2B5EF4-FFF2-40B4-BE49-F238E27FC236}">
                <a16:creationId xmlns:a16="http://schemas.microsoft.com/office/drawing/2014/main" id="{7B2AD670-DAC3-41A3-8E17-02CEB115443E}"/>
              </a:ext>
            </a:extLst>
          </p:cNvPr>
          <p:cNvSpPr txBox="1"/>
          <p:nvPr/>
        </p:nvSpPr>
        <p:spPr>
          <a:xfrm>
            <a:off x="7776590" y="2253944"/>
            <a:ext cx="2903850" cy="1446550"/>
          </a:xfrm>
          <a:prstGeom prst="rect">
            <a:avLst/>
          </a:prstGeom>
          <a:noFill/>
        </p:spPr>
        <p:txBody>
          <a:bodyPr wrap="square" rtlCol="0">
            <a:spAutoFit/>
          </a:bodyPr>
          <a:lstStyle/>
          <a:p>
            <a:pPr algn="ctr"/>
            <a:r>
              <a:rPr kumimoji="1" lang="ja-JP" altLang="en-US" sz="4400" dirty="0">
                <a:latin typeface="+mn-ea"/>
              </a:rPr>
              <a:t>情報通信工学</a:t>
            </a:r>
          </a:p>
        </p:txBody>
      </p:sp>
      <p:sp>
        <p:nvSpPr>
          <p:cNvPr id="15" name="テキスト ボックス 14">
            <a:extLst>
              <a:ext uri="{FF2B5EF4-FFF2-40B4-BE49-F238E27FC236}">
                <a16:creationId xmlns:a16="http://schemas.microsoft.com/office/drawing/2014/main" id="{C1C9E42A-C041-42C3-A1F5-6B6C90872F8E}"/>
              </a:ext>
            </a:extLst>
          </p:cNvPr>
          <p:cNvSpPr txBox="1"/>
          <p:nvPr/>
        </p:nvSpPr>
        <p:spPr>
          <a:xfrm>
            <a:off x="1933382" y="4580135"/>
            <a:ext cx="3880701" cy="1446550"/>
          </a:xfrm>
          <a:prstGeom prst="rect">
            <a:avLst/>
          </a:prstGeom>
          <a:noFill/>
        </p:spPr>
        <p:txBody>
          <a:bodyPr wrap="square" rtlCol="0">
            <a:spAutoFit/>
          </a:bodyPr>
          <a:lstStyle/>
          <a:p>
            <a:pPr algn="ctr"/>
            <a:r>
              <a:rPr lang="ja-JP" altLang="en-US" sz="4400" dirty="0">
                <a:latin typeface="+mn-ea"/>
              </a:rPr>
              <a:t>計測・制御</a:t>
            </a:r>
            <a:endParaRPr lang="en-US" altLang="ja-JP" sz="4400" dirty="0">
              <a:latin typeface="+mn-ea"/>
            </a:endParaRPr>
          </a:p>
          <a:p>
            <a:pPr algn="ctr"/>
            <a:r>
              <a:rPr lang="ja-JP" altLang="en-US" sz="4400" dirty="0">
                <a:latin typeface="+mn-ea"/>
              </a:rPr>
              <a:t>システム</a:t>
            </a:r>
            <a:endParaRPr kumimoji="1" lang="ja-JP" altLang="en-US" sz="4400" dirty="0">
              <a:latin typeface="+mn-ea"/>
            </a:endParaRPr>
          </a:p>
        </p:txBody>
      </p:sp>
      <p:sp>
        <p:nvSpPr>
          <p:cNvPr id="17" name="テキスト ボックス 16">
            <a:extLst>
              <a:ext uri="{FF2B5EF4-FFF2-40B4-BE49-F238E27FC236}">
                <a16:creationId xmlns:a16="http://schemas.microsoft.com/office/drawing/2014/main" id="{5C2268A4-89FB-4588-A20F-8F65362C12E4}"/>
              </a:ext>
            </a:extLst>
          </p:cNvPr>
          <p:cNvSpPr txBox="1"/>
          <p:nvPr/>
        </p:nvSpPr>
        <p:spPr>
          <a:xfrm>
            <a:off x="4037019" y="707947"/>
            <a:ext cx="3880701" cy="1446550"/>
          </a:xfrm>
          <a:prstGeom prst="rect">
            <a:avLst/>
          </a:prstGeom>
          <a:noFill/>
        </p:spPr>
        <p:txBody>
          <a:bodyPr wrap="square" rtlCol="0">
            <a:spAutoFit/>
          </a:bodyPr>
          <a:lstStyle/>
          <a:p>
            <a:pPr algn="ctr"/>
            <a:r>
              <a:rPr lang="ja-JP" altLang="en-US" sz="4400" dirty="0">
                <a:latin typeface="+mn-ea"/>
              </a:rPr>
              <a:t>先端</a:t>
            </a:r>
            <a:endParaRPr lang="en-US" altLang="ja-JP" sz="4400" dirty="0">
              <a:latin typeface="+mn-ea"/>
            </a:endParaRPr>
          </a:p>
          <a:p>
            <a:pPr algn="ctr"/>
            <a:r>
              <a:rPr lang="ja-JP" altLang="en-US" sz="4400" dirty="0">
                <a:latin typeface="+mn-ea"/>
              </a:rPr>
              <a:t>ロボティクス</a:t>
            </a:r>
            <a:endParaRPr kumimoji="1" lang="ja-JP" altLang="en-US" sz="4400" dirty="0">
              <a:latin typeface="+mn-ea"/>
            </a:endParaRPr>
          </a:p>
        </p:txBody>
      </p:sp>
    </p:spTree>
    <p:extLst>
      <p:ext uri="{BB962C8B-B14F-4D97-AF65-F5344CB8AC3E}">
        <p14:creationId xmlns:p14="http://schemas.microsoft.com/office/powerpoint/2010/main" val="2182083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71C5CAF-DCCE-47E6-9EEF-BDCAE05B9498}"/>
              </a:ext>
            </a:extLst>
          </p:cNvPr>
          <p:cNvSpPr/>
          <p:nvPr/>
        </p:nvSpPr>
        <p:spPr>
          <a:xfrm>
            <a:off x="0" y="0"/>
            <a:ext cx="12192000" cy="68580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298F5744-7B35-4A3C-8DAF-330EB7B560A9}"/>
              </a:ext>
            </a:extLst>
          </p:cNvPr>
          <p:cNvSpPr/>
          <p:nvPr/>
        </p:nvSpPr>
        <p:spPr>
          <a:xfrm>
            <a:off x="4125015" y="53456"/>
            <a:ext cx="3638746" cy="3035431"/>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51F5E20-1276-469D-AAF6-19701FA5E51F}"/>
              </a:ext>
            </a:extLst>
          </p:cNvPr>
          <p:cNvSpPr/>
          <p:nvPr/>
        </p:nvSpPr>
        <p:spPr>
          <a:xfrm>
            <a:off x="4156817" y="2212375"/>
            <a:ext cx="3638746" cy="3035431"/>
          </a:xfrm>
          <a:prstGeom prst="ellipse">
            <a:avLst/>
          </a:prstGeom>
          <a:solidFill>
            <a:schemeClr val="accent4">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D2DFEE7-5CA1-413B-9B5D-37A9CDBD9DFB}"/>
              </a:ext>
            </a:extLst>
          </p:cNvPr>
          <p:cNvSpPr/>
          <p:nvPr/>
        </p:nvSpPr>
        <p:spPr>
          <a:xfrm>
            <a:off x="7368490" y="1253609"/>
            <a:ext cx="3638746" cy="3035431"/>
          </a:xfrm>
          <a:prstGeom prst="ellipse">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6B0F15F-967F-4AAE-BD34-F22CC30012D6}"/>
              </a:ext>
            </a:extLst>
          </p:cNvPr>
          <p:cNvSpPr/>
          <p:nvPr/>
        </p:nvSpPr>
        <p:spPr>
          <a:xfrm>
            <a:off x="947502" y="1394074"/>
            <a:ext cx="3638746" cy="3035431"/>
          </a:xfrm>
          <a:prstGeom prst="ellipse">
            <a:avLst/>
          </a:prstGeom>
          <a:solidFill>
            <a:schemeClr val="accent5">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17EFDD55-9E52-4494-B996-6A794C29C793}"/>
              </a:ext>
            </a:extLst>
          </p:cNvPr>
          <p:cNvSpPr/>
          <p:nvPr/>
        </p:nvSpPr>
        <p:spPr>
          <a:xfrm>
            <a:off x="2054360" y="3813976"/>
            <a:ext cx="3638746" cy="3035431"/>
          </a:xfrm>
          <a:prstGeom prst="ellipse">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8544339-238B-4C9D-9BC0-4B1797187C3A}"/>
              </a:ext>
            </a:extLst>
          </p:cNvPr>
          <p:cNvSpPr/>
          <p:nvPr/>
        </p:nvSpPr>
        <p:spPr>
          <a:xfrm>
            <a:off x="6355035" y="3730090"/>
            <a:ext cx="3638746" cy="3035431"/>
          </a:xfrm>
          <a:prstGeom prst="ellipse">
            <a:avLst/>
          </a:prstGeom>
          <a:solidFill>
            <a:schemeClr val="accent6"/>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7E81760-93E2-48D1-84D6-94BFE8BA87F7}"/>
              </a:ext>
            </a:extLst>
          </p:cNvPr>
          <p:cNvSpPr txBox="1"/>
          <p:nvPr/>
        </p:nvSpPr>
        <p:spPr>
          <a:xfrm>
            <a:off x="4592621" y="3006815"/>
            <a:ext cx="2743200" cy="1446550"/>
          </a:xfrm>
          <a:prstGeom prst="rect">
            <a:avLst/>
          </a:prstGeom>
          <a:noFill/>
        </p:spPr>
        <p:txBody>
          <a:bodyPr wrap="square" rtlCol="0">
            <a:spAutoFit/>
          </a:bodyPr>
          <a:lstStyle/>
          <a:p>
            <a:pPr algn="ctr"/>
            <a:r>
              <a:rPr lang="en-US" altLang="ja-JP" sz="4400" dirty="0">
                <a:latin typeface="+mn-ea"/>
              </a:rPr>
              <a:t>Ⅲ</a:t>
            </a:r>
            <a:r>
              <a:rPr lang="ja-JP" altLang="en-US" sz="4400" dirty="0">
                <a:latin typeface="+mn-ea"/>
              </a:rPr>
              <a:t>類</a:t>
            </a:r>
            <a:endParaRPr lang="en-US" altLang="ja-JP" sz="4400" dirty="0">
              <a:latin typeface="+mn-ea"/>
            </a:endParaRPr>
          </a:p>
          <a:p>
            <a:pPr algn="ctr"/>
            <a:r>
              <a:rPr kumimoji="1" lang="ja-JP" altLang="en-US" sz="4400" dirty="0">
                <a:latin typeface="+mn-ea"/>
              </a:rPr>
              <a:t>理工系</a:t>
            </a:r>
          </a:p>
        </p:txBody>
      </p:sp>
      <p:sp>
        <p:nvSpPr>
          <p:cNvPr id="12" name="テキスト ボックス 11">
            <a:extLst>
              <a:ext uri="{FF2B5EF4-FFF2-40B4-BE49-F238E27FC236}">
                <a16:creationId xmlns:a16="http://schemas.microsoft.com/office/drawing/2014/main" id="{21018791-BC31-4B58-9C9F-6734D56CB681}"/>
              </a:ext>
            </a:extLst>
          </p:cNvPr>
          <p:cNvSpPr txBox="1"/>
          <p:nvPr/>
        </p:nvSpPr>
        <p:spPr>
          <a:xfrm>
            <a:off x="902330" y="2541199"/>
            <a:ext cx="3729089" cy="769441"/>
          </a:xfrm>
          <a:prstGeom prst="rect">
            <a:avLst/>
          </a:prstGeom>
          <a:noFill/>
        </p:spPr>
        <p:txBody>
          <a:bodyPr wrap="square" rtlCol="0">
            <a:spAutoFit/>
          </a:bodyPr>
          <a:lstStyle/>
          <a:p>
            <a:pPr algn="ctr"/>
            <a:r>
              <a:rPr lang="ja-JP" altLang="en-US" sz="4400" dirty="0">
                <a:latin typeface="+mn-ea"/>
              </a:rPr>
              <a:t>光工学</a:t>
            </a:r>
            <a:endParaRPr kumimoji="1" lang="ja-JP" altLang="en-US" sz="4400" dirty="0">
              <a:latin typeface="+mn-ea"/>
            </a:endParaRPr>
          </a:p>
        </p:txBody>
      </p:sp>
      <p:sp>
        <p:nvSpPr>
          <p:cNvPr id="13" name="テキスト ボックス 12">
            <a:extLst>
              <a:ext uri="{FF2B5EF4-FFF2-40B4-BE49-F238E27FC236}">
                <a16:creationId xmlns:a16="http://schemas.microsoft.com/office/drawing/2014/main" id="{7B34C834-76AD-4A9A-9ADC-395980FF2082}"/>
              </a:ext>
            </a:extLst>
          </p:cNvPr>
          <p:cNvSpPr txBox="1"/>
          <p:nvPr/>
        </p:nvSpPr>
        <p:spPr>
          <a:xfrm>
            <a:off x="6646874" y="4938379"/>
            <a:ext cx="3055068" cy="769441"/>
          </a:xfrm>
          <a:prstGeom prst="rect">
            <a:avLst/>
          </a:prstGeom>
          <a:noFill/>
        </p:spPr>
        <p:txBody>
          <a:bodyPr wrap="square" rtlCol="0">
            <a:spAutoFit/>
          </a:bodyPr>
          <a:lstStyle/>
          <a:p>
            <a:pPr algn="ctr"/>
            <a:r>
              <a:rPr kumimoji="1" lang="ja-JP" altLang="en-US" sz="4400" dirty="0">
                <a:latin typeface="+mn-ea"/>
              </a:rPr>
              <a:t>電子工学</a:t>
            </a:r>
          </a:p>
        </p:txBody>
      </p:sp>
      <p:sp>
        <p:nvSpPr>
          <p:cNvPr id="14" name="テキスト ボックス 13">
            <a:extLst>
              <a:ext uri="{FF2B5EF4-FFF2-40B4-BE49-F238E27FC236}">
                <a16:creationId xmlns:a16="http://schemas.microsoft.com/office/drawing/2014/main" id="{7B2AD670-DAC3-41A3-8E17-02CEB115443E}"/>
              </a:ext>
            </a:extLst>
          </p:cNvPr>
          <p:cNvSpPr txBox="1"/>
          <p:nvPr/>
        </p:nvSpPr>
        <p:spPr>
          <a:xfrm>
            <a:off x="7747068" y="2188514"/>
            <a:ext cx="2903850" cy="1446550"/>
          </a:xfrm>
          <a:prstGeom prst="rect">
            <a:avLst/>
          </a:prstGeom>
          <a:noFill/>
        </p:spPr>
        <p:txBody>
          <a:bodyPr wrap="square" rtlCol="0">
            <a:spAutoFit/>
          </a:bodyPr>
          <a:lstStyle/>
          <a:p>
            <a:pPr algn="ctr"/>
            <a:r>
              <a:rPr kumimoji="1" lang="ja-JP" altLang="en-US" sz="4400" dirty="0">
                <a:latin typeface="+mn-ea"/>
              </a:rPr>
              <a:t>化学生命工学</a:t>
            </a:r>
          </a:p>
        </p:txBody>
      </p:sp>
      <p:sp>
        <p:nvSpPr>
          <p:cNvPr id="15" name="テキスト ボックス 14">
            <a:extLst>
              <a:ext uri="{FF2B5EF4-FFF2-40B4-BE49-F238E27FC236}">
                <a16:creationId xmlns:a16="http://schemas.microsoft.com/office/drawing/2014/main" id="{C1C9E42A-C041-42C3-A1F5-6B6C90872F8E}"/>
              </a:ext>
            </a:extLst>
          </p:cNvPr>
          <p:cNvSpPr txBox="1"/>
          <p:nvPr/>
        </p:nvSpPr>
        <p:spPr>
          <a:xfrm>
            <a:off x="1958599" y="4938378"/>
            <a:ext cx="3880701" cy="769441"/>
          </a:xfrm>
          <a:prstGeom prst="rect">
            <a:avLst/>
          </a:prstGeom>
          <a:noFill/>
        </p:spPr>
        <p:txBody>
          <a:bodyPr wrap="square" rtlCol="0">
            <a:spAutoFit/>
          </a:bodyPr>
          <a:lstStyle/>
          <a:p>
            <a:pPr algn="ctr"/>
            <a:r>
              <a:rPr lang="ja-JP" altLang="en-US" sz="4400" dirty="0">
                <a:latin typeface="+mn-ea"/>
              </a:rPr>
              <a:t>機械システム</a:t>
            </a:r>
            <a:endParaRPr kumimoji="1" lang="ja-JP" altLang="en-US" sz="4400" dirty="0">
              <a:latin typeface="+mn-ea"/>
            </a:endParaRPr>
          </a:p>
        </p:txBody>
      </p:sp>
      <p:sp>
        <p:nvSpPr>
          <p:cNvPr id="17" name="テキスト ボックス 16">
            <a:extLst>
              <a:ext uri="{FF2B5EF4-FFF2-40B4-BE49-F238E27FC236}">
                <a16:creationId xmlns:a16="http://schemas.microsoft.com/office/drawing/2014/main" id="{5C2268A4-89FB-4588-A20F-8F65362C12E4}"/>
              </a:ext>
            </a:extLst>
          </p:cNvPr>
          <p:cNvSpPr txBox="1"/>
          <p:nvPr/>
        </p:nvSpPr>
        <p:spPr>
          <a:xfrm>
            <a:off x="4059604" y="1130618"/>
            <a:ext cx="3880701" cy="769441"/>
          </a:xfrm>
          <a:prstGeom prst="rect">
            <a:avLst/>
          </a:prstGeom>
          <a:noFill/>
        </p:spPr>
        <p:txBody>
          <a:bodyPr wrap="square" rtlCol="0">
            <a:spAutoFit/>
          </a:bodyPr>
          <a:lstStyle/>
          <a:p>
            <a:pPr algn="ctr"/>
            <a:r>
              <a:rPr lang="ja-JP" altLang="en-US" sz="4400" dirty="0">
                <a:latin typeface="+mn-ea"/>
              </a:rPr>
              <a:t>物理工学</a:t>
            </a:r>
            <a:endParaRPr kumimoji="1" lang="ja-JP" altLang="en-US" sz="4400" dirty="0">
              <a:latin typeface="+mn-ea"/>
            </a:endParaRPr>
          </a:p>
        </p:txBody>
      </p:sp>
    </p:spTree>
    <p:extLst>
      <p:ext uri="{BB962C8B-B14F-4D97-AF65-F5344CB8AC3E}">
        <p14:creationId xmlns:p14="http://schemas.microsoft.com/office/powerpoint/2010/main" val="2477489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71" y="1592520"/>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72" y="2453342"/>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72" y="4195001"/>
            <a:ext cx="8446254" cy="584775"/>
          </a:xfrm>
          <a:prstGeom prst="rect">
            <a:avLst/>
          </a:prstGeom>
          <a:solidFill>
            <a:schemeClr val="accent4">
              <a:lumMod val="60000"/>
              <a:lumOff val="40000"/>
            </a:schemeClr>
          </a:solidFill>
          <a:ln w="28575">
            <a:solidFill>
              <a:schemeClr val="accent1"/>
            </a:solidFill>
          </a:ln>
        </p:spPr>
        <p:txBody>
          <a:bodyPr wrap="square" rtlCol="0">
            <a:spAutoFit/>
          </a:bodyPr>
          <a:lstStyle/>
          <a:p>
            <a:pPr algn="ctr"/>
            <a:r>
              <a:rPr kumimoji="1" lang="ja-JP" altLang="en-US" sz="3200" b="1"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72" y="3314164"/>
            <a:ext cx="4171953"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71" y="5035742"/>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20" name="テキスト ボックス 19">
            <a:extLst>
              <a:ext uri="{FF2B5EF4-FFF2-40B4-BE49-F238E27FC236}">
                <a16:creationId xmlns:a16="http://schemas.microsoft.com/office/drawing/2014/main" id="{9D7FDB63-B4EF-4DCE-A410-52381E5141AC}"/>
              </a:ext>
            </a:extLst>
          </p:cNvPr>
          <p:cNvSpPr txBox="1"/>
          <p:nvPr/>
        </p:nvSpPr>
        <p:spPr>
          <a:xfrm>
            <a:off x="7007975" y="3314164"/>
            <a:ext cx="4171953"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類別紹介</a:t>
            </a: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3741067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84EE5D7-15DB-4DC1-89EC-B6AB54009305}"/>
              </a:ext>
            </a:extLst>
          </p:cNvPr>
          <p:cNvSpPr>
            <a:spLocks noGrp="1"/>
          </p:cNvSpPr>
          <p:nvPr>
            <p:ph idx="1"/>
          </p:nvPr>
        </p:nvSpPr>
        <p:spPr>
          <a:xfrm>
            <a:off x="838200" y="1616263"/>
            <a:ext cx="10515600" cy="5901613"/>
          </a:xfrm>
        </p:spPr>
        <p:txBody>
          <a:bodyPr>
            <a:normAutofit/>
          </a:bodyPr>
          <a:lstStyle/>
          <a:p>
            <a:pPr marL="0" indent="0">
              <a:buNone/>
            </a:pPr>
            <a:r>
              <a:rPr kumimoji="1" lang="ja-JP" altLang="en-US" b="1" dirty="0">
                <a:latin typeface="+mn-ea"/>
              </a:rPr>
              <a:t>一般</a:t>
            </a:r>
            <a:br>
              <a:rPr kumimoji="1" lang="en-US" altLang="ja-JP" dirty="0">
                <a:latin typeface="+mn-ea"/>
              </a:rPr>
            </a:br>
            <a:endParaRPr kumimoji="1" lang="en-US" altLang="ja-JP" dirty="0">
              <a:latin typeface="+mn-ea"/>
            </a:endParaRPr>
          </a:p>
          <a:p>
            <a:pPr marL="0" indent="0">
              <a:buNone/>
            </a:pPr>
            <a:r>
              <a:rPr kumimoji="1" lang="ja-JP" altLang="en-US" b="1" dirty="0">
                <a:latin typeface="+mn-ea"/>
              </a:rPr>
              <a:t>数学</a:t>
            </a:r>
            <a:endParaRPr kumimoji="1" lang="en-US" altLang="ja-JP" b="1" dirty="0">
              <a:latin typeface="+mn-ea"/>
            </a:endParaRPr>
          </a:p>
          <a:p>
            <a:pPr marL="0" indent="0">
              <a:buNone/>
            </a:pPr>
            <a:r>
              <a:rPr lang="en-US" altLang="ja-JP" dirty="0">
                <a:latin typeface="+mn-ea"/>
              </a:rPr>
              <a:t>	</a:t>
            </a:r>
            <a:r>
              <a:rPr lang="ja-JP" altLang="en-US" dirty="0">
                <a:latin typeface="+mn-ea"/>
              </a:rPr>
              <a:t>比較的簡単　線形が難しい</a:t>
            </a:r>
            <a:endParaRPr lang="en-US" altLang="ja-JP" dirty="0">
              <a:latin typeface="+mn-ea"/>
            </a:endParaRPr>
          </a:p>
          <a:p>
            <a:pPr marL="0" indent="0">
              <a:buNone/>
            </a:pPr>
            <a:r>
              <a:rPr kumimoji="1" lang="ja-JP" altLang="en-US" b="1" dirty="0">
                <a:latin typeface="+mn-ea"/>
              </a:rPr>
              <a:t>物理と化学の選択</a:t>
            </a:r>
            <a:endParaRPr kumimoji="1" lang="en-US" altLang="ja-JP" b="1" dirty="0">
              <a:latin typeface="+mn-ea"/>
            </a:endParaRPr>
          </a:p>
          <a:p>
            <a:pPr marL="0" indent="0">
              <a:buNone/>
            </a:pPr>
            <a:r>
              <a:rPr lang="en-US" altLang="ja-JP" dirty="0">
                <a:latin typeface="+mn-ea"/>
              </a:rPr>
              <a:t>	</a:t>
            </a:r>
            <a:r>
              <a:rPr lang="ja-JP" altLang="en-US" dirty="0">
                <a:latin typeface="+mn-ea"/>
              </a:rPr>
              <a:t>例年簡単　今年度の電磁気、熱力学が難しかった</a:t>
            </a:r>
            <a:endParaRPr lang="en-US" altLang="ja-JP" dirty="0">
              <a:latin typeface="+mn-ea"/>
            </a:endParaRPr>
          </a:p>
          <a:p>
            <a:pPr marL="0" indent="0">
              <a:buNone/>
            </a:pPr>
            <a:r>
              <a:rPr kumimoji="1" lang="ja-JP" altLang="en-US" b="1" dirty="0">
                <a:latin typeface="+mn-ea"/>
              </a:rPr>
              <a:t>英語</a:t>
            </a:r>
            <a:endParaRPr kumimoji="1" lang="en-US" altLang="ja-JP" b="1" dirty="0">
              <a:latin typeface="+mn-ea"/>
            </a:endParaRPr>
          </a:p>
          <a:p>
            <a:pPr marL="0" indent="0">
              <a:buNone/>
            </a:pPr>
            <a:r>
              <a:rPr lang="en-US" altLang="ja-JP" dirty="0">
                <a:latin typeface="+mn-ea"/>
              </a:rPr>
              <a:t>	</a:t>
            </a:r>
            <a:r>
              <a:rPr lang="ja-JP" altLang="en-US" dirty="0">
                <a:latin typeface="+mn-ea"/>
              </a:rPr>
              <a:t>要約しろとかあなたはどう思うかかけみたいな問題</a:t>
            </a:r>
            <a:endParaRPr lang="en-US" altLang="ja-JP" dirty="0">
              <a:latin typeface="+mn-ea"/>
            </a:endParaRPr>
          </a:p>
          <a:p>
            <a:pPr marL="0" indent="0">
              <a:buNone/>
            </a:pPr>
            <a:r>
              <a:rPr lang="ja-JP" altLang="en-US" b="1" dirty="0">
                <a:latin typeface="+mn-ea"/>
              </a:rPr>
              <a:t>面接</a:t>
            </a:r>
            <a:endParaRPr lang="en-US" altLang="ja-JP" b="1" dirty="0">
              <a:latin typeface="+mn-ea"/>
            </a:endParaRPr>
          </a:p>
          <a:p>
            <a:pPr marL="0" indent="0">
              <a:buNone/>
            </a:pPr>
            <a:r>
              <a:rPr kumimoji="1" lang="en-US" altLang="ja-JP" dirty="0">
                <a:latin typeface="+mn-ea"/>
              </a:rPr>
              <a:t>	</a:t>
            </a:r>
            <a:r>
              <a:rPr kumimoji="1" lang="ja-JP" altLang="en-US" dirty="0">
                <a:latin typeface="+mn-ea"/>
              </a:rPr>
              <a:t>志望動機、研究内容</a:t>
            </a:r>
          </a:p>
        </p:txBody>
      </p:sp>
      <p:sp>
        <p:nvSpPr>
          <p:cNvPr id="4" name="正方形/長方形 3">
            <a:extLst>
              <a:ext uri="{FF2B5EF4-FFF2-40B4-BE49-F238E27FC236}">
                <a16:creationId xmlns:a16="http://schemas.microsoft.com/office/drawing/2014/main" id="{CBF1D1A4-8684-445C-83D5-73BE94F3B4A1}"/>
              </a:ext>
            </a:extLst>
          </p:cNvPr>
          <p:cNvSpPr/>
          <p:nvPr/>
        </p:nvSpPr>
        <p:spPr>
          <a:xfrm>
            <a:off x="1" y="0"/>
            <a:ext cx="12191999" cy="132556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84384055-67A7-4DB4-B9EB-B234427DC79F}"/>
              </a:ext>
            </a:extLst>
          </p:cNvPr>
          <p:cNvSpPr>
            <a:spLocks noGrp="1"/>
          </p:cNvSpPr>
          <p:nvPr>
            <p:ph type="title"/>
          </p:nvPr>
        </p:nvSpPr>
        <p:spPr>
          <a:xfrm>
            <a:off x="396428" y="0"/>
            <a:ext cx="4417482" cy="1325563"/>
          </a:xfrm>
        </p:spPr>
        <p:txBody>
          <a:bodyPr/>
          <a:lstStyle/>
          <a:p>
            <a:pPr>
              <a:spcBef>
                <a:spcPts val="1200"/>
              </a:spcBef>
              <a:spcAft>
                <a:spcPts val="1200"/>
              </a:spcAft>
            </a:pPr>
            <a:r>
              <a:rPr lang="ja-JP" altLang="en-US" b="1" dirty="0">
                <a:solidFill>
                  <a:schemeClr val="bg1"/>
                </a:solidFill>
                <a:latin typeface="+mj-ea"/>
              </a:rPr>
              <a:t>受験科目</a:t>
            </a:r>
            <a:r>
              <a:rPr lang="en-US" altLang="ja-JP" b="1" dirty="0">
                <a:solidFill>
                  <a:schemeClr val="bg1"/>
                </a:solidFill>
                <a:latin typeface="+mj-ea"/>
              </a:rPr>
              <a:t> </a:t>
            </a:r>
            <a:r>
              <a:rPr lang="ja-JP" altLang="en-US" b="1" dirty="0">
                <a:solidFill>
                  <a:schemeClr val="bg1"/>
                </a:solidFill>
                <a:latin typeface="+mj-ea"/>
              </a:rPr>
              <a:t>①</a:t>
            </a:r>
            <a:endParaRPr kumimoji="1" lang="ja-JP" altLang="en-US" b="1" dirty="0">
              <a:solidFill>
                <a:schemeClr val="bg1"/>
              </a:solidFill>
              <a:latin typeface="+mj-ea"/>
            </a:endParaRPr>
          </a:p>
        </p:txBody>
      </p:sp>
      <p:sp>
        <p:nvSpPr>
          <p:cNvPr id="2" name="テキスト ボックス 1">
            <a:extLst>
              <a:ext uri="{FF2B5EF4-FFF2-40B4-BE49-F238E27FC236}">
                <a16:creationId xmlns:a16="http://schemas.microsoft.com/office/drawing/2014/main" id="{164E3C82-62E3-416D-90D7-FFB162D38D7D}"/>
              </a:ext>
            </a:extLst>
          </p:cNvPr>
          <p:cNvSpPr txBox="1"/>
          <p:nvPr/>
        </p:nvSpPr>
        <p:spPr>
          <a:xfrm>
            <a:off x="1732131" y="2040469"/>
            <a:ext cx="7378089" cy="523220"/>
          </a:xfrm>
          <a:prstGeom prst="rect">
            <a:avLst/>
          </a:prstGeom>
          <a:noFill/>
        </p:spPr>
        <p:txBody>
          <a:bodyPr wrap="square" rtlCol="0">
            <a:spAutoFit/>
          </a:bodyPr>
          <a:lstStyle/>
          <a:p>
            <a:r>
              <a:rPr kumimoji="1" lang="ja-JP" altLang="en-US" sz="2800" dirty="0">
                <a:solidFill>
                  <a:srgbClr val="FF0000"/>
                </a:solidFill>
                <a:latin typeface="+mj-ea"/>
                <a:ea typeface="+mj-ea"/>
              </a:rPr>
              <a:t>旧帝大 東工大などのすべり止めにされがち</a:t>
            </a:r>
          </a:p>
        </p:txBody>
      </p:sp>
    </p:spTree>
    <p:extLst>
      <p:ext uri="{BB962C8B-B14F-4D97-AF65-F5344CB8AC3E}">
        <p14:creationId xmlns:p14="http://schemas.microsoft.com/office/powerpoint/2010/main" val="26704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71" y="1592520"/>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72" y="2453342"/>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72" y="4195001"/>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72" y="3314164"/>
            <a:ext cx="4171953"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71" y="5035742"/>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20" name="テキスト ボックス 19">
            <a:extLst>
              <a:ext uri="{FF2B5EF4-FFF2-40B4-BE49-F238E27FC236}">
                <a16:creationId xmlns:a16="http://schemas.microsoft.com/office/drawing/2014/main" id="{9D7FDB63-B4EF-4DCE-A410-52381E5141AC}"/>
              </a:ext>
            </a:extLst>
          </p:cNvPr>
          <p:cNvSpPr txBox="1"/>
          <p:nvPr/>
        </p:nvSpPr>
        <p:spPr>
          <a:xfrm>
            <a:off x="7007975" y="3314164"/>
            <a:ext cx="4171953"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類別紹介</a:t>
            </a: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4221881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6F3E8FE-2A54-4AE6-9F0E-C8712143C409}"/>
              </a:ext>
            </a:extLst>
          </p:cNvPr>
          <p:cNvSpPr>
            <a:spLocks noGrp="1"/>
          </p:cNvSpPr>
          <p:nvPr>
            <p:ph idx="1"/>
          </p:nvPr>
        </p:nvSpPr>
        <p:spPr>
          <a:xfrm>
            <a:off x="838199" y="1690099"/>
            <a:ext cx="11011294" cy="5031212"/>
          </a:xfrm>
        </p:spPr>
        <p:txBody>
          <a:bodyPr>
            <a:normAutofit fontScale="77500" lnSpcReduction="20000"/>
          </a:bodyPr>
          <a:lstStyle/>
          <a:p>
            <a:pPr marL="0" indent="0">
              <a:buNone/>
            </a:pPr>
            <a:r>
              <a:rPr kumimoji="1" lang="ja-JP" altLang="en-US" sz="3600" b="1" dirty="0">
                <a:latin typeface="+mn-ea"/>
              </a:rPr>
              <a:t>推薦</a:t>
            </a:r>
            <a:endParaRPr kumimoji="1" lang="en-US" altLang="ja-JP" sz="3600" b="1" dirty="0">
              <a:latin typeface="+mn-ea"/>
            </a:endParaRPr>
          </a:p>
          <a:p>
            <a:pPr marL="0" indent="0">
              <a:buNone/>
            </a:pPr>
            <a:endParaRPr lang="en-US" altLang="ja-JP" sz="3000" b="1" dirty="0">
              <a:latin typeface="+mn-ea"/>
            </a:endParaRPr>
          </a:p>
          <a:p>
            <a:pPr marL="0" indent="0">
              <a:buNone/>
            </a:pPr>
            <a:r>
              <a:rPr kumimoji="1" lang="ja-JP" altLang="en-US" sz="3600" b="1" dirty="0">
                <a:latin typeface="+mn-ea"/>
              </a:rPr>
              <a:t>条件</a:t>
            </a:r>
            <a:r>
              <a:rPr kumimoji="1" lang="en-US" altLang="ja-JP" sz="3600" b="1" dirty="0">
                <a:latin typeface="+mn-ea"/>
              </a:rPr>
              <a:t>:</a:t>
            </a:r>
          </a:p>
          <a:p>
            <a:pPr marL="0" indent="0">
              <a:buNone/>
            </a:pPr>
            <a:r>
              <a:rPr lang="en-US" altLang="ja-JP" sz="3600" dirty="0">
                <a:latin typeface="+mn-ea"/>
              </a:rPr>
              <a:t>3,4</a:t>
            </a:r>
            <a:r>
              <a:rPr lang="ja-JP" altLang="en-US" sz="3600" dirty="0">
                <a:latin typeface="+mn-ea"/>
              </a:rPr>
              <a:t>年の席次の平均が上位</a:t>
            </a:r>
            <a:r>
              <a:rPr lang="en-US" altLang="ja-JP" sz="3600" dirty="0">
                <a:latin typeface="+mn-ea"/>
              </a:rPr>
              <a:t>20%</a:t>
            </a:r>
            <a:r>
              <a:rPr lang="ja-JP" altLang="en-US" sz="3600" dirty="0">
                <a:latin typeface="+mn-ea"/>
              </a:rPr>
              <a:t>以内</a:t>
            </a:r>
            <a:endParaRPr lang="en-US" altLang="ja-JP" sz="3600" dirty="0">
              <a:latin typeface="+mn-ea"/>
            </a:endParaRPr>
          </a:p>
          <a:p>
            <a:pPr marL="0" indent="0">
              <a:buNone/>
            </a:pPr>
            <a:endParaRPr lang="en-US" altLang="ja-JP" sz="3600" dirty="0">
              <a:latin typeface="+mn-ea"/>
            </a:endParaRPr>
          </a:p>
          <a:p>
            <a:pPr marL="0" indent="0">
              <a:buNone/>
            </a:pPr>
            <a:r>
              <a:rPr lang="en-US" altLang="ja-JP" sz="3600" b="1" dirty="0">
                <a:latin typeface="+mn-ea"/>
              </a:rPr>
              <a:t>Ⅰ</a:t>
            </a:r>
            <a:r>
              <a:rPr lang="ja-JP" altLang="en-US" sz="3600" b="1" dirty="0">
                <a:latin typeface="+mn-ea"/>
              </a:rPr>
              <a:t>類</a:t>
            </a:r>
            <a:r>
              <a:rPr lang="en-US" altLang="ja-JP" sz="3600" dirty="0">
                <a:latin typeface="+mn-ea"/>
              </a:rPr>
              <a:t>		</a:t>
            </a:r>
            <a:r>
              <a:rPr lang="ja-JP" altLang="en-US" sz="3600" dirty="0">
                <a:latin typeface="+mn-ea"/>
              </a:rPr>
              <a:t>面接</a:t>
            </a:r>
            <a:r>
              <a:rPr lang="en-US" altLang="ja-JP" sz="3600" dirty="0">
                <a:latin typeface="+mn-ea"/>
              </a:rPr>
              <a:t>&amp;</a:t>
            </a:r>
            <a:r>
              <a:rPr lang="ja-JP" altLang="en-US" sz="3600" dirty="0">
                <a:latin typeface="+mn-ea"/>
              </a:rPr>
              <a:t>数学専門</a:t>
            </a:r>
            <a:r>
              <a:rPr lang="en-US" altLang="ja-JP" sz="3600" dirty="0">
                <a:latin typeface="+mn-ea"/>
              </a:rPr>
              <a:t>(</a:t>
            </a:r>
            <a:r>
              <a:rPr lang="ja-JP" altLang="en-US" sz="3600" dirty="0">
                <a:latin typeface="+mn-ea"/>
              </a:rPr>
              <a:t>情報</a:t>
            </a:r>
            <a:r>
              <a:rPr lang="en-US" altLang="ja-JP" sz="3600" dirty="0">
                <a:latin typeface="+mn-ea"/>
              </a:rPr>
              <a:t>)</a:t>
            </a:r>
            <a:r>
              <a:rPr lang="ja-JP" altLang="en-US" sz="3600" dirty="0">
                <a:latin typeface="+mn-ea"/>
              </a:rPr>
              <a:t>の口頭試問</a:t>
            </a:r>
            <a:endParaRPr lang="en-US" altLang="ja-JP" sz="3600" dirty="0">
              <a:latin typeface="+mn-ea"/>
            </a:endParaRPr>
          </a:p>
          <a:p>
            <a:pPr marL="0" indent="0">
              <a:buNone/>
            </a:pPr>
            <a:endParaRPr lang="en-US" altLang="ja-JP" sz="3600" dirty="0">
              <a:latin typeface="+mn-ea"/>
            </a:endParaRPr>
          </a:p>
          <a:p>
            <a:pPr marL="0" indent="0">
              <a:buNone/>
            </a:pPr>
            <a:r>
              <a:rPr lang="en-US" altLang="ja-JP" sz="3600" b="1" dirty="0">
                <a:latin typeface="+mn-ea"/>
              </a:rPr>
              <a:t>Ⅱ</a:t>
            </a:r>
            <a:r>
              <a:rPr lang="ja-JP" altLang="en-US" sz="3600" b="1" dirty="0">
                <a:latin typeface="+mn-ea"/>
              </a:rPr>
              <a:t>類</a:t>
            </a:r>
            <a:r>
              <a:rPr lang="en-US" altLang="ja-JP" sz="3600" dirty="0">
                <a:latin typeface="+mn-ea"/>
              </a:rPr>
              <a:t>		</a:t>
            </a:r>
            <a:r>
              <a:rPr lang="ja-JP" altLang="en-US" sz="3600" dirty="0">
                <a:latin typeface="+mn-ea"/>
              </a:rPr>
              <a:t>面接</a:t>
            </a:r>
            <a:r>
              <a:rPr lang="en-US" altLang="ja-JP" sz="3600" dirty="0">
                <a:latin typeface="+mn-ea"/>
              </a:rPr>
              <a:t>&amp;</a:t>
            </a:r>
            <a:r>
              <a:rPr lang="ja-JP" altLang="en-US" sz="3600" dirty="0">
                <a:latin typeface="+mn-ea"/>
              </a:rPr>
              <a:t>数学専門</a:t>
            </a:r>
            <a:r>
              <a:rPr lang="en-US" altLang="ja-JP" sz="3600" dirty="0">
                <a:latin typeface="+mn-ea"/>
              </a:rPr>
              <a:t>(</a:t>
            </a:r>
            <a:r>
              <a:rPr lang="ja-JP" altLang="en-US" sz="3600" dirty="0">
                <a:latin typeface="+mn-ea"/>
              </a:rPr>
              <a:t>情報</a:t>
            </a:r>
            <a:r>
              <a:rPr lang="en-US" altLang="ja-JP" sz="3600" dirty="0">
                <a:latin typeface="+mn-ea"/>
              </a:rPr>
              <a:t>,</a:t>
            </a:r>
            <a:r>
              <a:rPr lang="ja-JP" altLang="en-US" sz="3600" dirty="0">
                <a:latin typeface="+mn-ea"/>
              </a:rPr>
              <a:t>力学</a:t>
            </a:r>
            <a:r>
              <a:rPr lang="en-US" altLang="ja-JP" sz="3600" dirty="0">
                <a:latin typeface="+mn-ea"/>
              </a:rPr>
              <a:t>,</a:t>
            </a:r>
            <a:r>
              <a:rPr lang="ja-JP" altLang="en-US" sz="3600" dirty="0">
                <a:latin typeface="+mn-ea"/>
              </a:rPr>
              <a:t>電磁気の選択</a:t>
            </a:r>
            <a:r>
              <a:rPr lang="en-US" altLang="ja-JP" sz="3600" dirty="0">
                <a:latin typeface="+mn-ea"/>
              </a:rPr>
              <a:t>)</a:t>
            </a:r>
            <a:r>
              <a:rPr lang="ja-JP" altLang="en-US" sz="3600" dirty="0">
                <a:latin typeface="+mn-ea"/>
              </a:rPr>
              <a:t>の口頭試問</a:t>
            </a:r>
            <a:endParaRPr lang="en-US" altLang="ja-JP" sz="3600" dirty="0">
              <a:latin typeface="+mn-ea"/>
            </a:endParaRPr>
          </a:p>
          <a:p>
            <a:pPr marL="0" indent="0">
              <a:buNone/>
            </a:pPr>
            <a:endParaRPr lang="en-US" altLang="ja-JP" sz="3600" dirty="0">
              <a:latin typeface="+mn-ea"/>
            </a:endParaRPr>
          </a:p>
          <a:p>
            <a:pPr marL="0" indent="0">
              <a:buNone/>
            </a:pPr>
            <a:r>
              <a:rPr lang="en-US" altLang="ja-JP" sz="3600" b="1" dirty="0">
                <a:latin typeface="+mn-ea"/>
              </a:rPr>
              <a:t>Ⅲ</a:t>
            </a:r>
            <a:r>
              <a:rPr lang="ja-JP" altLang="en-US" sz="3600" b="1" dirty="0">
                <a:latin typeface="+mn-ea"/>
              </a:rPr>
              <a:t>類</a:t>
            </a:r>
            <a:r>
              <a:rPr lang="en-US" altLang="ja-JP" sz="3600" dirty="0">
                <a:latin typeface="+mn-ea"/>
              </a:rPr>
              <a:t>		</a:t>
            </a:r>
            <a:r>
              <a:rPr lang="ja-JP" altLang="en-US" sz="3600" dirty="0">
                <a:latin typeface="+mn-ea"/>
              </a:rPr>
              <a:t>面接</a:t>
            </a:r>
            <a:r>
              <a:rPr lang="en-US" altLang="ja-JP" sz="3600" dirty="0">
                <a:latin typeface="+mn-ea"/>
              </a:rPr>
              <a:t>&amp;</a:t>
            </a:r>
            <a:r>
              <a:rPr lang="ja-JP" altLang="en-US" sz="3600" dirty="0">
                <a:latin typeface="+mn-ea"/>
              </a:rPr>
              <a:t>数学専門</a:t>
            </a:r>
            <a:r>
              <a:rPr lang="en-US" altLang="ja-JP" sz="3600" dirty="0">
                <a:latin typeface="+mn-ea"/>
              </a:rPr>
              <a:t>(</a:t>
            </a:r>
            <a:r>
              <a:rPr lang="ja-JP" altLang="en-US" sz="3600" dirty="0">
                <a:latin typeface="+mn-ea"/>
              </a:rPr>
              <a:t>力学</a:t>
            </a:r>
            <a:r>
              <a:rPr lang="en-US" altLang="ja-JP" sz="3600" dirty="0">
                <a:latin typeface="+mn-ea"/>
              </a:rPr>
              <a:t>,</a:t>
            </a:r>
            <a:r>
              <a:rPr lang="ja-JP" altLang="en-US" sz="3600" dirty="0">
                <a:latin typeface="+mn-ea"/>
              </a:rPr>
              <a:t>電磁気</a:t>
            </a:r>
            <a:r>
              <a:rPr lang="en-US" altLang="ja-JP" sz="3600" dirty="0">
                <a:latin typeface="+mn-ea"/>
              </a:rPr>
              <a:t>,</a:t>
            </a:r>
            <a:r>
              <a:rPr lang="ja-JP" altLang="en-US" sz="3600" dirty="0">
                <a:latin typeface="+mn-ea"/>
              </a:rPr>
              <a:t>化学の選択</a:t>
            </a:r>
            <a:r>
              <a:rPr lang="en-US" altLang="ja-JP" sz="3600" dirty="0">
                <a:latin typeface="+mn-ea"/>
              </a:rPr>
              <a:t>)</a:t>
            </a:r>
            <a:r>
              <a:rPr lang="ja-JP" altLang="en-US" sz="3600" dirty="0">
                <a:latin typeface="+mn-ea"/>
              </a:rPr>
              <a:t>最初は紙で</a:t>
            </a:r>
            <a:r>
              <a:rPr lang="en-US" altLang="ja-JP" sz="3600" dirty="0">
                <a:latin typeface="+mn-ea"/>
              </a:rPr>
              <a:t>		</a:t>
            </a:r>
          </a:p>
          <a:p>
            <a:pPr marL="0" indent="0">
              <a:buNone/>
            </a:pPr>
            <a:r>
              <a:rPr lang="en-US" altLang="ja-JP" sz="3600" dirty="0">
                <a:latin typeface="+mn-ea"/>
              </a:rPr>
              <a:t>		</a:t>
            </a:r>
            <a:r>
              <a:rPr lang="ja-JP" altLang="en-US" sz="3600" dirty="0">
                <a:latin typeface="+mn-ea"/>
              </a:rPr>
              <a:t>解いて面接で説明</a:t>
            </a:r>
            <a:endParaRPr lang="en-US" altLang="ja-JP" sz="3600" dirty="0">
              <a:latin typeface="+mn-ea"/>
            </a:endParaRPr>
          </a:p>
        </p:txBody>
      </p:sp>
      <p:sp>
        <p:nvSpPr>
          <p:cNvPr id="4" name="正方形/長方形 3">
            <a:extLst>
              <a:ext uri="{FF2B5EF4-FFF2-40B4-BE49-F238E27FC236}">
                <a16:creationId xmlns:a16="http://schemas.microsoft.com/office/drawing/2014/main" id="{CC70B2F6-42B9-48A8-AD07-8D5143D6CF69}"/>
              </a:ext>
            </a:extLst>
          </p:cNvPr>
          <p:cNvSpPr/>
          <p:nvPr/>
        </p:nvSpPr>
        <p:spPr>
          <a:xfrm>
            <a:off x="0" y="-21963"/>
            <a:ext cx="12191999" cy="132556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AC6CD26D-6BBF-4B30-B451-33A813F21138}"/>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受験科目 ②</a:t>
            </a:r>
            <a:endParaRPr kumimoji="1" lang="ja-JP" altLang="en-US" b="1" dirty="0">
              <a:solidFill>
                <a:schemeClr val="bg1"/>
              </a:solidFill>
              <a:latin typeface="+mj-ea"/>
            </a:endParaRPr>
          </a:p>
        </p:txBody>
      </p:sp>
    </p:spTree>
    <p:extLst>
      <p:ext uri="{BB962C8B-B14F-4D97-AF65-F5344CB8AC3E}">
        <p14:creationId xmlns:p14="http://schemas.microsoft.com/office/powerpoint/2010/main" val="2280032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71" y="1592520"/>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72" y="2453342"/>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72" y="4195001"/>
            <a:ext cx="8446254"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72" y="3314164"/>
            <a:ext cx="4171953"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71" y="5035742"/>
            <a:ext cx="8446255" cy="584775"/>
          </a:xfrm>
          <a:prstGeom prst="rect">
            <a:avLst/>
          </a:prstGeom>
          <a:solidFill>
            <a:schemeClr val="accent4">
              <a:lumMod val="60000"/>
              <a:lumOff val="40000"/>
            </a:schemeClr>
          </a:solidFill>
          <a:ln w="28575">
            <a:solidFill>
              <a:schemeClr val="accent1"/>
            </a:solidFill>
          </a:ln>
        </p:spPr>
        <p:txBody>
          <a:bodyPr wrap="square" rtlCol="0">
            <a:spAutoFit/>
          </a:bodyPr>
          <a:lstStyle/>
          <a:p>
            <a:pPr algn="ctr"/>
            <a:r>
              <a:rPr kumimoji="1" lang="ja-JP" altLang="en-US" sz="3200" b="1"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20" name="テキスト ボックス 19">
            <a:extLst>
              <a:ext uri="{FF2B5EF4-FFF2-40B4-BE49-F238E27FC236}">
                <a16:creationId xmlns:a16="http://schemas.microsoft.com/office/drawing/2014/main" id="{9D7FDB63-B4EF-4DCE-A410-52381E5141AC}"/>
              </a:ext>
            </a:extLst>
          </p:cNvPr>
          <p:cNvSpPr txBox="1"/>
          <p:nvPr/>
        </p:nvSpPr>
        <p:spPr>
          <a:xfrm>
            <a:off x="7007975" y="3314164"/>
            <a:ext cx="4171953"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類別紹介</a:t>
            </a: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1256822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2293770"/>
            <a:ext cx="11461072" cy="2554545"/>
          </a:xfrm>
          <a:prstGeom prst="rect">
            <a:avLst/>
          </a:prstGeom>
          <a:noFill/>
        </p:spPr>
        <p:txBody>
          <a:bodyPr wrap="square" rtlCol="0">
            <a:spAutoFit/>
          </a:bodyPr>
          <a:lstStyle/>
          <a:p>
            <a:pPr algn="ctr"/>
            <a:r>
              <a:rPr kumimoji="1" lang="en-US" altLang="ja-JP" sz="8000" b="1" dirty="0"/>
              <a:t>Q1</a:t>
            </a:r>
            <a:r>
              <a:rPr kumimoji="1" lang="en-US" altLang="ja-JP" sz="8000" dirty="0"/>
              <a:t>.</a:t>
            </a:r>
            <a:br>
              <a:rPr kumimoji="1" lang="en-US" altLang="ja-JP" sz="8000" dirty="0"/>
            </a:br>
            <a:r>
              <a:rPr kumimoji="1" lang="ja-JP" altLang="en-US" sz="8000" b="1" dirty="0">
                <a:latin typeface="+mn-ea"/>
              </a:rPr>
              <a:t>進学</a:t>
            </a:r>
            <a:r>
              <a:rPr kumimoji="1" lang="ja-JP" altLang="en-US" sz="8000" dirty="0">
                <a:latin typeface="+mn-ea"/>
              </a:rPr>
              <a:t>か</a:t>
            </a:r>
            <a:r>
              <a:rPr kumimoji="1" lang="ja-JP" altLang="en-US" sz="8000" b="1" dirty="0">
                <a:latin typeface="+mn-ea"/>
              </a:rPr>
              <a:t>就職</a:t>
            </a:r>
            <a:r>
              <a:rPr kumimoji="1" lang="ja-JP" altLang="en-US" sz="8000" dirty="0">
                <a:latin typeface="+mn-ea"/>
              </a:rPr>
              <a:t>か決めた</a:t>
            </a:r>
            <a:r>
              <a:rPr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3660111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2293770"/>
            <a:ext cx="11461072" cy="2554545"/>
          </a:xfrm>
          <a:prstGeom prst="rect">
            <a:avLst/>
          </a:prstGeom>
          <a:noFill/>
        </p:spPr>
        <p:txBody>
          <a:bodyPr wrap="square" rtlCol="0">
            <a:spAutoFit/>
          </a:bodyPr>
          <a:lstStyle/>
          <a:p>
            <a:pPr algn="ctr"/>
            <a:r>
              <a:rPr kumimoji="1" lang="en-US" altLang="ja-JP" sz="8000" b="1" dirty="0"/>
              <a:t>Q2</a:t>
            </a:r>
            <a:r>
              <a:rPr kumimoji="1" lang="en-US" altLang="ja-JP" sz="8000" dirty="0"/>
              <a:t>.</a:t>
            </a:r>
            <a:br>
              <a:rPr kumimoji="1" lang="en-US" altLang="ja-JP" sz="8000" dirty="0"/>
            </a:br>
            <a:r>
              <a:rPr kumimoji="1" lang="ja-JP" altLang="en-US" sz="8000" dirty="0">
                <a:latin typeface="+mn-ea"/>
              </a:rPr>
              <a:t>やりたいことはある</a:t>
            </a:r>
            <a:r>
              <a:rPr kumimoji="1"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3521985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2296765"/>
            <a:ext cx="11461072" cy="3785652"/>
          </a:xfrm>
          <a:prstGeom prst="rect">
            <a:avLst/>
          </a:prstGeom>
          <a:noFill/>
        </p:spPr>
        <p:txBody>
          <a:bodyPr wrap="square" rtlCol="0">
            <a:spAutoFit/>
          </a:bodyPr>
          <a:lstStyle/>
          <a:p>
            <a:pPr algn="ctr"/>
            <a:r>
              <a:rPr kumimoji="1" lang="en-US" altLang="ja-JP" sz="8000" b="1" dirty="0"/>
              <a:t>Q3</a:t>
            </a:r>
            <a:r>
              <a:rPr kumimoji="1" lang="en-US" altLang="ja-JP" sz="8000" dirty="0"/>
              <a:t>.</a:t>
            </a:r>
            <a:br>
              <a:rPr kumimoji="1" lang="en-US" altLang="ja-JP" sz="8000" dirty="0"/>
            </a:br>
            <a:r>
              <a:rPr kumimoji="1" lang="ja-JP" altLang="en-US" sz="8000" dirty="0">
                <a:latin typeface="+mn-ea"/>
              </a:rPr>
              <a:t>やりたいことは高専</a:t>
            </a:r>
            <a:r>
              <a:rPr lang="ja-JP" altLang="en-US" sz="8000" dirty="0">
                <a:latin typeface="+mn-ea"/>
              </a:rPr>
              <a:t>を</a:t>
            </a:r>
            <a:r>
              <a:rPr kumimoji="1" lang="ja-JP" altLang="en-US" sz="8000" dirty="0">
                <a:latin typeface="+mn-ea"/>
              </a:rPr>
              <a:t>卒業した</a:t>
            </a:r>
            <a:r>
              <a:rPr kumimoji="1" lang="ja-JP" altLang="en-US" sz="8000" dirty="0">
                <a:solidFill>
                  <a:srgbClr val="FF3300"/>
                </a:solidFill>
                <a:latin typeface="+mn-ea"/>
              </a:rPr>
              <a:t>だけ</a:t>
            </a:r>
            <a:r>
              <a:rPr kumimoji="1" lang="ja-JP" altLang="en-US" sz="8000" dirty="0">
                <a:latin typeface="+mn-ea"/>
              </a:rPr>
              <a:t>でできる</a:t>
            </a:r>
            <a:r>
              <a:rPr kumimoji="1"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3961784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C00186D-EB18-42E1-82D6-582BD7F9BCD1}"/>
              </a:ext>
            </a:extLst>
          </p:cNvPr>
          <p:cNvSpPr txBox="1"/>
          <p:nvPr/>
        </p:nvSpPr>
        <p:spPr>
          <a:xfrm>
            <a:off x="2971800" y="1635985"/>
            <a:ext cx="6248400" cy="3662541"/>
          </a:xfrm>
          <a:prstGeom prst="rect">
            <a:avLst/>
          </a:prstGeom>
          <a:noFill/>
        </p:spPr>
        <p:txBody>
          <a:bodyPr wrap="square" rtlCol="0">
            <a:spAutoFit/>
          </a:bodyPr>
          <a:lstStyle/>
          <a:p>
            <a:r>
              <a:rPr kumimoji="1" lang="en-US" altLang="ja-JP" sz="3600" dirty="0"/>
              <a:t>if(Q1 is “No” and Q3 is “Yes”){</a:t>
            </a:r>
          </a:p>
          <a:p>
            <a:r>
              <a:rPr kumimoji="1" lang="en-US" altLang="ja-JP" sz="3600" dirty="0"/>
              <a:t>	</a:t>
            </a:r>
            <a:r>
              <a:rPr kumimoji="1" lang="ja-JP" altLang="en-US" sz="4400" dirty="0">
                <a:solidFill>
                  <a:schemeClr val="accent6"/>
                </a:solidFill>
                <a:latin typeface="+mj-ea"/>
                <a:ea typeface="+mj-ea"/>
              </a:rPr>
              <a:t>就職</a:t>
            </a:r>
            <a:r>
              <a:rPr kumimoji="1" lang="ja-JP" altLang="en-US" sz="3600" u="sng" dirty="0">
                <a:latin typeface="+mj-ea"/>
                <a:ea typeface="+mj-ea"/>
              </a:rPr>
              <a:t>してもよい</a:t>
            </a:r>
            <a:endParaRPr kumimoji="1" lang="en-US" altLang="ja-JP" sz="3600" u="sng" dirty="0">
              <a:latin typeface="+mj-ea"/>
              <a:ea typeface="+mj-ea"/>
            </a:endParaRPr>
          </a:p>
          <a:p>
            <a:r>
              <a:rPr kumimoji="1" lang="en-US" altLang="ja-JP" sz="3600" dirty="0"/>
              <a:t>}</a:t>
            </a:r>
          </a:p>
          <a:p>
            <a:r>
              <a:rPr kumimoji="1" lang="en-US" altLang="ja-JP" sz="3600" dirty="0"/>
              <a:t>else{</a:t>
            </a:r>
          </a:p>
          <a:p>
            <a:r>
              <a:rPr lang="en-US" altLang="ja-JP" sz="3600" dirty="0"/>
              <a:t>	</a:t>
            </a:r>
            <a:r>
              <a:rPr lang="ja-JP" altLang="en-US" sz="4400" dirty="0">
                <a:solidFill>
                  <a:schemeClr val="accent1"/>
                </a:solidFill>
                <a:latin typeface="+mj-ea"/>
                <a:ea typeface="+mj-ea"/>
              </a:rPr>
              <a:t>進学</a:t>
            </a:r>
            <a:r>
              <a:rPr lang="ja-JP" altLang="en-US" sz="3600" dirty="0">
                <a:latin typeface="+mj-ea"/>
                <a:ea typeface="+mj-ea"/>
              </a:rPr>
              <a:t>がおすすめ</a:t>
            </a:r>
            <a:endParaRPr kumimoji="1" lang="en-US" altLang="ja-JP" sz="3600" dirty="0">
              <a:latin typeface="+mj-ea"/>
              <a:ea typeface="+mj-ea"/>
            </a:endParaRPr>
          </a:p>
          <a:p>
            <a:r>
              <a:rPr lang="en-US" altLang="ja-JP" sz="3600" dirty="0"/>
              <a:t>}</a:t>
            </a:r>
            <a:endParaRPr kumimoji="1" lang="ja-JP" altLang="en-US" sz="3600" dirty="0"/>
          </a:p>
        </p:txBody>
      </p:sp>
      <p:sp>
        <p:nvSpPr>
          <p:cNvPr id="5" name="テキスト ボックス 4">
            <a:extLst>
              <a:ext uri="{FF2B5EF4-FFF2-40B4-BE49-F238E27FC236}">
                <a16:creationId xmlns:a16="http://schemas.microsoft.com/office/drawing/2014/main" id="{661D1FEC-43EE-4A68-B547-7DF6CEDBBB60}"/>
              </a:ext>
            </a:extLst>
          </p:cNvPr>
          <p:cNvSpPr txBox="1"/>
          <p:nvPr/>
        </p:nvSpPr>
        <p:spPr>
          <a:xfrm>
            <a:off x="417136" y="5608949"/>
            <a:ext cx="11357728" cy="954107"/>
          </a:xfrm>
          <a:prstGeom prst="rect">
            <a:avLst/>
          </a:prstGeom>
          <a:noFill/>
        </p:spPr>
        <p:txBody>
          <a:bodyPr wrap="square" rtlCol="0">
            <a:spAutoFit/>
          </a:bodyPr>
          <a:lstStyle/>
          <a:p>
            <a:pPr algn="ctr"/>
            <a:r>
              <a:rPr lang="ja-JP" altLang="en-US" sz="2800" dirty="0">
                <a:latin typeface="+mj-ea"/>
                <a:ea typeface="+mj-ea"/>
              </a:rPr>
              <a:t>やりたいことがない人は</a:t>
            </a:r>
            <a:r>
              <a:rPr lang="ja-JP" altLang="en-US" sz="2800" b="1" dirty="0">
                <a:latin typeface="+mj-ea"/>
                <a:ea typeface="+mj-ea"/>
              </a:rPr>
              <a:t>考える時間</a:t>
            </a:r>
            <a:r>
              <a:rPr lang="ja-JP" altLang="en-US" sz="2800" dirty="0">
                <a:latin typeface="+mj-ea"/>
                <a:ea typeface="+mj-ea"/>
              </a:rPr>
              <a:t>を作るうえでも</a:t>
            </a:r>
            <a:endParaRPr lang="en-US" altLang="ja-JP" sz="2800" dirty="0">
              <a:latin typeface="+mj-ea"/>
              <a:ea typeface="+mj-ea"/>
            </a:endParaRPr>
          </a:p>
          <a:p>
            <a:pPr algn="ctr"/>
            <a:r>
              <a:rPr lang="ja-JP" altLang="en-US" sz="2800" dirty="0">
                <a:latin typeface="+mj-ea"/>
                <a:ea typeface="+mj-ea"/>
              </a:rPr>
              <a:t>進学がおすすめ</a:t>
            </a:r>
            <a:endParaRPr kumimoji="1" lang="ja-JP" altLang="en-US" sz="2800" dirty="0">
              <a:latin typeface="+mj-ea"/>
              <a:ea typeface="+mj-ea"/>
            </a:endParaRPr>
          </a:p>
        </p:txBody>
      </p:sp>
      <p:sp>
        <p:nvSpPr>
          <p:cNvPr id="6" name="正方形/長方形 5">
            <a:extLst>
              <a:ext uri="{FF2B5EF4-FFF2-40B4-BE49-F238E27FC236}">
                <a16:creationId xmlns:a16="http://schemas.microsoft.com/office/drawing/2014/main" id="{889A94BC-0714-47D4-B4F8-48F8E877B955}"/>
              </a:ext>
            </a:extLst>
          </p:cNvPr>
          <p:cNvSpPr/>
          <p:nvPr/>
        </p:nvSpPr>
        <p:spPr>
          <a:xfrm>
            <a:off x="1" y="0"/>
            <a:ext cx="12191999" cy="13255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E049BF3-C592-4E1F-B3F3-DD7FA61F397B}"/>
              </a:ext>
            </a:extLst>
          </p:cNvPr>
          <p:cNvSpPr>
            <a:spLocks noGrp="1"/>
          </p:cNvSpPr>
          <p:nvPr>
            <p:ph type="title"/>
          </p:nvPr>
        </p:nvSpPr>
        <p:spPr>
          <a:xfrm>
            <a:off x="396428" y="0"/>
            <a:ext cx="4417482" cy="1325563"/>
          </a:xfrm>
        </p:spPr>
        <p:txBody>
          <a:bodyPr/>
          <a:lstStyle/>
          <a:p>
            <a:pPr>
              <a:spcBef>
                <a:spcPts val="1200"/>
              </a:spcBef>
              <a:spcAft>
                <a:spcPts val="1200"/>
              </a:spcAft>
            </a:pPr>
            <a:r>
              <a:rPr lang="en-US" altLang="ja-JP" b="1" dirty="0">
                <a:solidFill>
                  <a:schemeClr val="bg1"/>
                </a:solidFill>
                <a:latin typeface="+mj-ea"/>
              </a:rPr>
              <a:t>A1.</a:t>
            </a:r>
            <a:endParaRPr kumimoji="1" lang="ja-JP" altLang="en-US" b="1" dirty="0">
              <a:solidFill>
                <a:schemeClr val="bg1"/>
              </a:solidFill>
              <a:latin typeface="+mj-ea"/>
            </a:endParaRPr>
          </a:p>
        </p:txBody>
      </p:sp>
    </p:spTree>
    <p:extLst>
      <p:ext uri="{BB962C8B-B14F-4D97-AF65-F5344CB8AC3E}">
        <p14:creationId xmlns:p14="http://schemas.microsoft.com/office/powerpoint/2010/main" val="2958793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2296764"/>
            <a:ext cx="11461072" cy="3785652"/>
          </a:xfrm>
          <a:prstGeom prst="rect">
            <a:avLst/>
          </a:prstGeom>
          <a:noFill/>
        </p:spPr>
        <p:txBody>
          <a:bodyPr wrap="square" rtlCol="0">
            <a:spAutoFit/>
          </a:bodyPr>
          <a:lstStyle/>
          <a:p>
            <a:pPr algn="ctr"/>
            <a:r>
              <a:rPr kumimoji="1" lang="en-US" altLang="ja-JP" sz="8000" b="1" dirty="0"/>
              <a:t>Q4</a:t>
            </a:r>
            <a:r>
              <a:rPr kumimoji="1" lang="en-US" altLang="ja-JP" sz="8000" dirty="0"/>
              <a:t>.</a:t>
            </a:r>
            <a:br>
              <a:rPr kumimoji="1" lang="en-US" altLang="ja-JP" sz="8000" dirty="0"/>
            </a:br>
            <a:r>
              <a:rPr kumimoji="1" lang="ja-JP" altLang="en-US" sz="8000" dirty="0">
                <a:latin typeface="+mn-ea"/>
              </a:rPr>
              <a:t>どんな大学を選べばいい</a:t>
            </a:r>
            <a:r>
              <a:rPr kumimoji="1"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2840921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C00186D-EB18-42E1-82D6-582BD7F9BCD1}"/>
              </a:ext>
            </a:extLst>
          </p:cNvPr>
          <p:cNvSpPr txBox="1"/>
          <p:nvPr/>
        </p:nvSpPr>
        <p:spPr>
          <a:xfrm>
            <a:off x="2971800" y="1635985"/>
            <a:ext cx="6248400" cy="3662541"/>
          </a:xfrm>
          <a:prstGeom prst="rect">
            <a:avLst/>
          </a:prstGeom>
          <a:noFill/>
        </p:spPr>
        <p:txBody>
          <a:bodyPr wrap="square" rtlCol="0">
            <a:spAutoFit/>
          </a:bodyPr>
          <a:lstStyle/>
          <a:p>
            <a:r>
              <a:rPr kumimoji="1" lang="en-US" altLang="ja-JP" sz="3600" dirty="0"/>
              <a:t>if(Q2 is “Yes”){</a:t>
            </a:r>
          </a:p>
          <a:p>
            <a:r>
              <a:rPr kumimoji="1" lang="en-US" altLang="ja-JP" sz="3600" dirty="0"/>
              <a:t>	</a:t>
            </a:r>
            <a:r>
              <a:rPr lang="ja-JP" altLang="en-US" sz="4400" dirty="0">
                <a:solidFill>
                  <a:schemeClr val="accent6"/>
                </a:solidFill>
                <a:latin typeface="+mj-ea"/>
                <a:ea typeface="+mj-ea"/>
              </a:rPr>
              <a:t>研究</a:t>
            </a:r>
            <a:r>
              <a:rPr lang="ja-JP" altLang="en-US" sz="3600" dirty="0">
                <a:latin typeface="+mj-ea"/>
                <a:ea typeface="+mj-ea"/>
              </a:rPr>
              <a:t>や</a:t>
            </a:r>
            <a:r>
              <a:rPr lang="ja-JP" altLang="en-US" sz="4400" dirty="0">
                <a:solidFill>
                  <a:schemeClr val="accent6"/>
                </a:solidFill>
                <a:latin typeface="+mj-ea"/>
                <a:ea typeface="+mj-ea"/>
              </a:rPr>
              <a:t>カリキュラム</a:t>
            </a:r>
            <a:endParaRPr kumimoji="1" lang="en-US" altLang="ja-JP" sz="3600" u="sng" dirty="0">
              <a:latin typeface="+mj-ea"/>
              <a:ea typeface="+mj-ea"/>
            </a:endParaRPr>
          </a:p>
          <a:p>
            <a:r>
              <a:rPr kumimoji="1" lang="en-US" altLang="ja-JP" sz="3600" dirty="0"/>
              <a:t>}</a:t>
            </a:r>
          </a:p>
          <a:p>
            <a:r>
              <a:rPr kumimoji="1" lang="en-US" altLang="ja-JP" sz="3600" dirty="0"/>
              <a:t>else{</a:t>
            </a:r>
          </a:p>
          <a:p>
            <a:r>
              <a:rPr lang="en-US" altLang="ja-JP" sz="3600" dirty="0"/>
              <a:t>	</a:t>
            </a:r>
            <a:r>
              <a:rPr lang="ja-JP" altLang="en-US" sz="4400" dirty="0">
                <a:solidFill>
                  <a:schemeClr val="accent1"/>
                </a:solidFill>
                <a:latin typeface="+mj-ea"/>
                <a:ea typeface="+mj-ea"/>
              </a:rPr>
              <a:t>総合的</a:t>
            </a:r>
            <a:r>
              <a:rPr lang="ja-JP" altLang="en-US" sz="3600" dirty="0">
                <a:latin typeface="+mj-ea"/>
                <a:ea typeface="+mj-ea"/>
              </a:rPr>
              <a:t>に強い大学</a:t>
            </a:r>
            <a:endParaRPr lang="en-US" altLang="ja-JP" sz="4400" dirty="0">
              <a:latin typeface="+mj-ea"/>
              <a:ea typeface="+mj-ea"/>
            </a:endParaRPr>
          </a:p>
          <a:p>
            <a:r>
              <a:rPr lang="en-US" altLang="ja-JP" sz="3600" dirty="0"/>
              <a:t>}</a:t>
            </a:r>
            <a:endParaRPr kumimoji="1" lang="ja-JP" altLang="en-US" sz="3600" dirty="0"/>
          </a:p>
        </p:txBody>
      </p:sp>
      <p:sp>
        <p:nvSpPr>
          <p:cNvPr id="5" name="テキスト ボックス 4">
            <a:extLst>
              <a:ext uri="{FF2B5EF4-FFF2-40B4-BE49-F238E27FC236}">
                <a16:creationId xmlns:a16="http://schemas.microsoft.com/office/drawing/2014/main" id="{661D1FEC-43EE-4A68-B547-7DF6CEDBBB60}"/>
              </a:ext>
            </a:extLst>
          </p:cNvPr>
          <p:cNvSpPr txBox="1"/>
          <p:nvPr/>
        </p:nvSpPr>
        <p:spPr>
          <a:xfrm>
            <a:off x="7070103" y="5901179"/>
            <a:ext cx="2150097" cy="523220"/>
          </a:xfrm>
          <a:prstGeom prst="rect">
            <a:avLst/>
          </a:prstGeom>
          <a:noFill/>
        </p:spPr>
        <p:txBody>
          <a:bodyPr wrap="square" rtlCol="0">
            <a:spAutoFit/>
          </a:bodyPr>
          <a:lstStyle/>
          <a:p>
            <a:pPr algn="ctr"/>
            <a:r>
              <a:rPr lang="ja-JP" altLang="en-US" sz="2800" dirty="0">
                <a:latin typeface="+mj-ea"/>
                <a:ea typeface="+mj-ea"/>
              </a:rPr>
              <a:t>そもそも</a:t>
            </a:r>
            <a:r>
              <a:rPr lang="en-US" altLang="ja-JP" sz="2800" dirty="0">
                <a:latin typeface="+mj-ea"/>
                <a:ea typeface="+mj-ea"/>
              </a:rPr>
              <a:t>...</a:t>
            </a:r>
            <a:endParaRPr kumimoji="1" lang="ja-JP" altLang="en-US" sz="2800" dirty="0">
              <a:latin typeface="+mj-ea"/>
              <a:ea typeface="+mj-ea"/>
            </a:endParaRPr>
          </a:p>
        </p:txBody>
      </p:sp>
      <p:sp>
        <p:nvSpPr>
          <p:cNvPr id="6" name="正方形/長方形 5">
            <a:extLst>
              <a:ext uri="{FF2B5EF4-FFF2-40B4-BE49-F238E27FC236}">
                <a16:creationId xmlns:a16="http://schemas.microsoft.com/office/drawing/2014/main" id="{889A94BC-0714-47D4-B4F8-48F8E877B955}"/>
              </a:ext>
            </a:extLst>
          </p:cNvPr>
          <p:cNvSpPr/>
          <p:nvPr/>
        </p:nvSpPr>
        <p:spPr>
          <a:xfrm>
            <a:off x="1" y="0"/>
            <a:ext cx="12191999" cy="13255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E049BF3-C592-4E1F-B3F3-DD7FA61F397B}"/>
              </a:ext>
            </a:extLst>
          </p:cNvPr>
          <p:cNvSpPr>
            <a:spLocks noGrp="1"/>
          </p:cNvSpPr>
          <p:nvPr>
            <p:ph type="title"/>
          </p:nvPr>
        </p:nvSpPr>
        <p:spPr>
          <a:xfrm>
            <a:off x="396428" y="0"/>
            <a:ext cx="4417482" cy="1325563"/>
          </a:xfrm>
        </p:spPr>
        <p:txBody>
          <a:bodyPr/>
          <a:lstStyle/>
          <a:p>
            <a:pPr>
              <a:spcBef>
                <a:spcPts val="1200"/>
              </a:spcBef>
              <a:spcAft>
                <a:spcPts val="1200"/>
              </a:spcAft>
            </a:pPr>
            <a:r>
              <a:rPr lang="en-US" altLang="ja-JP" b="1" dirty="0">
                <a:solidFill>
                  <a:schemeClr val="bg1"/>
                </a:solidFill>
                <a:latin typeface="+mj-ea"/>
              </a:rPr>
              <a:t>A2.</a:t>
            </a:r>
            <a:endParaRPr kumimoji="1" lang="ja-JP" altLang="en-US" b="1" dirty="0">
              <a:solidFill>
                <a:schemeClr val="bg1"/>
              </a:solidFill>
              <a:latin typeface="+mj-ea"/>
            </a:endParaRPr>
          </a:p>
        </p:txBody>
      </p:sp>
      <p:sp>
        <p:nvSpPr>
          <p:cNvPr id="8" name="正方形/長方形 7">
            <a:extLst>
              <a:ext uri="{FF2B5EF4-FFF2-40B4-BE49-F238E27FC236}">
                <a16:creationId xmlns:a16="http://schemas.microsoft.com/office/drawing/2014/main" id="{35FFB060-645A-472B-8226-10CD1FEE7F4A}"/>
              </a:ext>
            </a:extLst>
          </p:cNvPr>
          <p:cNvSpPr/>
          <p:nvPr/>
        </p:nvSpPr>
        <p:spPr>
          <a:xfrm>
            <a:off x="9220200" y="3962490"/>
            <a:ext cx="2556759" cy="246190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 name="図 2">
            <a:extLst>
              <a:ext uri="{FF2B5EF4-FFF2-40B4-BE49-F238E27FC236}">
                <a16:creationId xmlns:a16="http://schemas.microsoft.com/office/drawing/2014/main" id="{7D516798-1BD6-42A3-8EBA-3A4F929DF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7152" y="4022017"/>
            <a:ext cx="2342857" cy="2342857"/>
          </a:xfrm>
          <a:prstGeom prst="rect">
            <a:avLst/>
          </a:prstGeom>
        </p:spPr>
      </p:pic>
    </p:spTree>
    <p:extLst>
      <p:ext uri="{BB962C8B-B14F-4D97-AF65-F5344CB8AC3E}">
        <p14:creationId xmlns:p14="http://schemas.microsoft.com/office/powerpoint/2010/main" val="3045582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2296763"/>
            <a:ext cx="11461072" cy="3785652"/>
          </a:xfrm>
          <a:prstGeom prst="rect">
            <a:avLst/>
          </a:prstGeom>
          <a:noFill/>
        </p:spPr>
        <p:txBody>
          <a:bodyPr wrap="square" rtlCol="0">
            <a:spAutoFit/>
          </a:bodyPr>
          <a:lstStyle/>
          <a:p>
            <a:pPr algn="ctr"/>
            <a:r>
              <a:rPr kumimoji="1" lang="en-US" altLang="ja-JP" sz="8000" b="1" dirty="0"/>
              <a:t>Q5</a:t>
            </a:r>
            <a:r>
              <a:rPr kumimoji="1" lang="en-US" altLang="ja-JP" sz="8000" dirty="0"/>
              <a:t>.</a:t>
            </a:r>
            <a:br>
              <a:rPr kumimoji="1" lang="en-US" altLang="ja-JP" sz="8000" dirty="0"/>
            </a:br>
            <a:r>
              <a:rPr lang="ja-JP" altLang="en-US" sz="8000" dirty="0">
                <a:latin typeface="+mn-ea"/>
              </a:rPr>
              <a:t>今その大学を受験すべき</a:t>
            </a:r>
            <a:r>
              <a:rPr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983330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C00186D-EB18-42E1-82D6-582BD7F9BCD1}"/>
              </a:ext>
            </a:extLst>
          </p:cNvPr>
          <p:cNvSpPr txBox="1"/>
          <p:nvPr/>
        </p:nvSpPr>
        <p:spPr>
          <a:xfrm>
            <a:off x="2971800" y="1635985"/>
            <a:ext cx="6248400" cy="3662541"/>
          </a:xfrm>
          <a:prstGeom prst="rect">
            <a:avLst/>
          </a:prstGeom>
          <a:noFill/>
        </p:spPr>
        <p:txBody>
          <a:bodyPr wrap="square" rtlCol="0">
            <a:spAutoFit/>
          </a:bodyPr>
          <a:lstStyle/>
          <a:p>
            <a:r>
              <a:rPr kumimoji="1" lang="en-US" altLang="ja-JP" sz="3600" dirty="0"/>
              <a:t>if(Q5 is “Yes”){</a:t>
            </a:r>
          </a:p>
          <a:p>
            <a:r>
              <a:rPr kumimoji="1" lang="en-US" altLang="ja-JP" sz="3600" dirty="0"/>
              <a:t>	</a:t>
            </a:r>
            <a:r>
              <a:rPr kumimoji="1" lang="ja-JP" altLang="en-US" sz="4400" dirty="0">
                <a:latin typeface="+mj-ea"/>
                <a:ea typeface="+mj-ea"/>
              </a:rPr>
              <a:t>今</a:t>
            </a:r>
            <a:r>
              <a:rPr kumimoji="1" lang="ja-JP" altLang="en-US" sz="3600" dirty="0">
                <a:latin typeface="+mj-ea"/>
                <a:ea typeface="+mj-ea"/>
              </a:rPr>
              <a:t>すぐ受験勉強</a:t>
            </a:r>
            <a:endParaRPr kumimoji="1" lang="en-US" altLang="ja-JP" sz="3600" u="sng" dirty="0">
              <a:latin typeface="+mj-ea"/>
              <a:ea typeface="+mj-ea"/>
            </a:endParaRPr>
          </a:p>
          <a:p>
            <a:r>
              <a:rPr kumimoji="1" lang="en-US" altLang="ja-JP" sz="3600" dirty="0"/>
              <a:t>}</a:t>
            </a:r>
          </a:p>
          <a:p>
            <a:r>
              <a:rPr kumimoji="1" lang="en-US" altLang="ja-JP" sz="3600" dirty="0"/>
              <a:t>else{</a:t>
            </a:r>
          </a:p>
          <a:p>
            <a:r>
              <a:rPr lang="en-US" altLang="ja-JP" sz="3600" dirty="0"/>
              <a:t>	</a:t>
            </a:r>
            <a:r>
              <a:rPr lang="ja-JP" altLang="en-US" sz="4400" dirty="0">
                <a:latin typeface="+mj-ea"/>
                <a:ea typeface="+mj-ea"/>
              </a:rPr>
              <a:t>専攻科</a:t>
            </a:r>
            <a:r>
              <a:rPr lang="ja-JP" altLang="en-US" sz="3600" dirty="0">
                <a:latin typeface="+mj-ea"/>
                <a:ea typeface="+mj-ea"/>
              </a:rPr>
              <a:t>という選択肢</a:t>
            </a:r>
            <a:endParaRPr lang="en-US" altLang="ja-JP" sz="3600" dirty="0">
              <a:latin typeface="+mj-ea"/>
              <a:ea typeface="+mj-ea"/>
            </a:endParaRPr>
          </a:p>
          <a:p>
            <a:r>
              <a:rPr lang="en-US" altLang="ja-JP" sz="3600" dirty="0"/>
              <a:t>}</a:t>
            </a:r>
            <a:endParaRPr kumimoji="1" lang="ja-JP" altLang="en-US" sz="3600" dirty="0"/>
          </a:p>
        </p:txBody>
      </p:sp>
      <p:sp>
        <p:nvSpPr>
          <p:cNvPr id="6" name="正方形/長方形 5">
            <a:extLst>
              <a:ext uri="{FF2B5EF4-FFF2-40B4-BE49-F238E27FC236}">
                <a16:creationId xmlns:a16="http://schemas.microsoft.com/office/drawing/2014/main" id="{889A94BC-0714-47D4-B4F8-48F8E877B955}"/>
              </a:ext>
            </a:extLst>
          </p:cNvPr>
          <p:cNvSpPr/>
          <p:nvPr/>
        </p:nvSpPr>
        <p:spPr>
          <a:xfrm>
            <a:off x="1" y="0"/>
            <a:ext cx="12191999" cy="13255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E049BF3-C592-4E1F-B3F3-DD7FA61F397B}"/>
              </a:ext>
            </a:extLst>
          </p:cNvPr>
          <p:cNvSpPr>
            <a:spLocks noGrp="1"/>
          </p:cNvSpPr>
          <p:nvPr>
            <p:ph type="title"/>
          </p:nvPr>
        </p:nvSpPr>
        <p:spPr>
          <a:xfrm>
            <a:off x="396428" y="0"/>
            <a:ext cx="4417482" cy="1325563"/>
          </a:xfrm>
        </p:spPr>
        <p:txBody>
          <a:bodyPr/>
          <a:lstStyle/>
          <a:p>
            <a:pPr>
              <a:spcBef>
                <a:spcPts val="1200"/>
              </a:spcBef>
              <a:spcAft>
                <a:spcPts val="1200"/>
              </a:spcAft>
            </a:pPr>
            <a:r>
              <a:rPr lang="en-US" altLang="ja-JP" b="1" dirty="0">
                <a:solidFill>
                  <a:schemeClr val="bg1"/>
                </a:solidFill>
                <a:latin typeface="+mj-ea"/>
              </a:rPr>
              <a:t>A3.</a:t>
            </a:r>
            <a:endParaRPr kumimoji="1" lang="ja-JP" altLang="en-US" b="1" dirty="0">
              <a:solidFill>
                <a:schemeClr val="bg1"/>
              </a:solidFill>
              <a:latin typeface="+mj-ea"/>
            </a:endParaRPr>
          </a:p>
        </p:txBody>
      </p:sp>
      <p:sp>
        <p:nvSpPr>
          <p:cNvPr id="3" name="正方形/長方形 2">
            <a:extLst>
              <a:ext uri="{FF2B5EF4-FFF2-40B4-BE49-F238E27FC236}">
                <a16:creationId xmlns:a16="http://schemas.microsoft.com/office/drawing/2014/main" id="{26FFE098-A814-4F19-AB31-4AFBEAA73435}"/>
              </a:ext>
            </a:extLst>
          </p:cNvPr>
          <p:cNvSpPr/>
          <p:nvPr/>
        </p:nvSpPr>
        <p:spPr>
          <a:xfrm>
            <a:off x="2605169" y="5608948"/>
            <a:ext cx="6096000" cy="830997"/>
          </a:xfrm>
          <a:prstGeom prst="rect">
            <a:avLst/>
          </a:prstGeom>
        </p:spPr>
        <p:txBody>
          <a:bodyPr>
            <a:spAutoFit/>
          </a:bodyPr>
          <a:lstStyle/>
          <a:p>
            <a:pPr algn="r"/>
            <a:r>
              <a:rPr lang="ja-JP" altLang="en-US" sz="4800" b="1" dirty="0">
                <a:latin typeface="+mj-ea"/>
              </a:rPr>
              <a:t>質問終了</a:t>
            </a:r>
            <a:endParaRPr lang="en-US" altLang="ja-JP" sz="4800" b="1" dirty="0">
              <a:latin typeface="+mj-ea"/>
            </a:endParaRPr>
          </a:p>
        </p:txBody>
      </p:sp>
    </p:spTree>
    <p:extLst>
      <p:ext uri="{BB962C8B-B14F-4D97-AF65-F5344CB8AC3E}">
        <p14:creationId xmlns:p14="http://schemas.microsoft.com/office/powerpoint/2010/main" val="2106842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71" y="1592520"/>
            <a:ext cx="8446255" cy="584775"/>
          </a:xfrm>
          <a:prstGeom prst="rect">
            <a:avLst/>
          </a:prstGeom>
          <a:solidFill>
            <a:schemeClr val="accent4">
              <a:lumMod val="60000"/>
              <a:lumOff val="40000"/>
            </a:schemeClr>
          </a:solidFill>
          <a:ln w="28575">
            <a:solidFill>
              <a:schemeClr val="accent1"/>
            </a:solidFill>
          </a:ln>
        </p:spPr>
        <p:txBody>
          <a:bodyPr wrap="square" rtlCol="0">
            <a:spAutoFit/>
          </a:bodyPr>
          <a:lstStyle/>
          <a:p>
            <a:pPr algn="ctr"/>
            <a:r>
              <a:rPr kumimoji="1" lang="ja-JP" altLang="en-US" sz="3200" b="1"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72" y="2453342"/>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72" y="4195001"/>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72" y="3314164"/>
            <a:ext cx="4171953"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71" y="5035742"/>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20" name="テキスト ボックス 19">
            <a:extLst>
              <a:ext uri="{FF2B5EF4-FFF2-40B4-BE49-F238E27FC236}">
                <a16:creationId xmlns:a16="http://schemas.microsoft.com/office/drawing/2014/main" id="{9D7FDB63-B4EF-4DCE-A410-52381E5141AC}"/>
              </a:ext>
            </a:extLst>
          </p:cNvPr>
          <p:cNvSpPr txBox="1"/>
          <p:nvPr/>
        </p:nvSpPr>
        <p:spPr>
          <a:xfrm>
            <a:off x="7007975" y="3314164"/>
            <a:ext cx="4171953"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類別紹介</a:t>
            </a: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695080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65D15F4-0BA0-459F-AF63-E5E10DC35040}"/>
              </a:ext>
            </a:extLst>
          </p:cNvPr>
          <p:cNvSpPr>
            <a:spLocks noGrp="1"/>
          </p:cNvSpPr>
          <p:nvPr>
            <p:ph idx="1"/>
          </p:nvPr>
        </p:nvSpPr>
        <p:spPr>
          <a:xfrm>
            <a:off x="396428" y="1995306"/>
            <a:ext cx="11795572" cy="4188677"/>
          </a:xfrm>
        </p:spPr>
        <p:txBody>
          <a:bodyPr>
            <a:normAutofit lnSpcReduction="10000"/>
          </a:bodyPr>
          <a:lstStyle/>
          <a:p>
            <a:r>
              <a:rPr lang="ja-JP" altLang="en-US" sz="3200" dirty="0">
                <a:latin typeface="+mj-ea"/>
                <a:ea typeface="+mj-ea"/>
              </a:rPr>
              <a:t>どんなルートをたどって目標に到達するのかが大事</a:t>
            </a:r>
            <a:endParaRPr lang="en-US" altLang="ja-JP" sz="3200" dirty="0">
              <a:latin typeface="+mj-ea"/>
              <a:ea typeface="+mj-ea"/>
            </a:endParaRPr>
          </a:p>
          <a:p>
            <a:endParaRPr lang="en-US" altLang="ja-JP" sz="3200" dirty="0">
              <a:latin typeface="+mj-ea"/>
              <a:ea typeface="+mj-ea"/>
            </a:endParaRPr>
          </a:p>
          <a:p>
            <a:r>
              <a:rPr lang="ja-JP" altLang="en-US" sz="3200" dirty="0">
                <a:latin typeface="+mj-ea"/>
                <a:ea typeface="+mj-ea"/>
              </a:rPr>
              <a:t>編入を最終地点にしてはいけない</a:t>
            </a:r>
            <a:endParaRPr lang="en-US" altLang="ja-JP" sz="3200" dirty="0">
              <a:latin typeface="+mj-ea"/>
              <a:ea typeface="+mj-ea"/>
            </a:endParaRPr>
          </a:p>
          <a:p>
            <a:endParaRPr lang="en-US" altLang="ja-JP" sz="3200" dirty="0">
              <a:latin typeface="+mj-ea"/>
              <a:ea typeface="+mj-ea"/>
            </a:endParaRPr>
          </a:p>
          <a:p>
            <a:r>
              <a:rPr lang="ja-JP" altLang="en-US" sz="3200" dirty="0">
                <a:latin typeface="+mj-ea"/>
                <a:ea typeface="+mj-ea"/>
              </a:rPr>
              <a:t>悩むだけ悩もう</a:t>
            </a:r>
            <a:endParaRPr lang="en-US" altLang="ja-JP" sz="3200" dirty="0">
              <a:latin typeface="+mj-ea"/>
              <a:ea typeface="+mj-ea"/>
            </a:endParaRPr>
          </a:p>
          <a:p>
            <a:endParaRPr lang="en-US" altLang="ja-JP" sz="3200" dirty="0">
              <a:latin typeface="+mj-ea"/>
              <a:ea typeface="+mj-ea"/>
            </a:endParaRPr>
          </a:p>
          <a:p>
            <a:r>
              <a:rPr lang="ja-JP" altLang="en-US" sz="3200" dirty="0">
                <a:latin typeface="+mj-ea"/>
                <a:ea typeface="+mj-ea"/>
              </a:rPr>
              <a:t>すべて結果論になるため今自分が一番納得できる答えをみつける</a:t>
            </a:r>
            <a:endParaRPr lang="en-US" altLang="ja-JP" sz="3200" dirty="0">
              <a:latin typeface="+mj-ea"/>
              <a:ea typeface="+mj-ea"/>
            </a:endParaRPr>
          </a:p>
          <a:p>
            <a:endParaRPr lang="ja-JP" altLang="en-US" dirty="0"/>
          </a:p>
          <a:p>
            <a:endParaRPr kumimoji="1" lang="ja-JP" altLang="en-US" dirty="0"/>
          </a:p>
        </p:txBody>
      </p:sp>
      <p:sp>
        <p:nvSpPr>
          <p:cNvPr id="4" name="正方形/長方形 3">
            <a:extLst>
              <a:ext uri="{FF2B5EF4-FFF2-40B4-BE49-F238E27FC236}">
                <a16:creationId xmlns:a16="http://schemas.microsoft.com/office/drawing/2014/main" id="{A6E3D6AE-A938-46B6-B2E2-CF75ECEA0A16}"/>
              </a:ext>
            </a:extLst>
          </p:cNvPr>
          <p:cNvSpPr/>
          <p:nvPr/>
        </p:nvSpPr>
        <p:spPr>
          <a:xfrm>
            <a:off x="1" y="0"/>
            <a:ext cx="12191999" cy="13255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85C934D1-F26D-4548-BE81-BFED0E441981}"/>
              </a:ext>
            </a:extLst>
          </p:cNvPr>
          <p:cNvSpPr>
            <a:spLocks noGrp="1"/>
          </p:cNvSpPr>
          <p:nvPr>
            <p:ph type="title"/>
          </p:nvPr>
        </p:nvSpPr>
        <p:spPr>
          <a:xfrm>
            <a:off x="396428" y="0"/>
            <a:ext cx="4417482" cy="1325563"/>
          </a:xfrm>
        </p:spPr>
        <p:txBody>
          <a:bodyPr/>
          <a:lstStyle/>
          <a:p>
            <a:pPr>
              <a:spcBef>
                <a:spcPts val="1200"/>
              </a:spcBef>
              <a:spcAft>
                <a:spcPts val="1200"/>
              </a:spcAft>
            </a:pPr>
            <a:r>
              <a:rPr lang="ja-JP" altLang="en-US" b="1" dirty="0">
                <a:solidFill>
                  <a:schemeClr val="bg1"/>
                </a:solidFill>
                <a:latin typeface="+mj-ea"/>
              </a:rPr>
              <a:t>言いたいこと</a:t>
            </a:r>
            <a:endParaRPr kumimoji="1" lang="ja-JP" altLang="en-US" b="1" dirty="0">
              <a:solidFill>
                <a:schemeClr val="bg1"/>
              </a:solidFill>
              <a:latin typeface="+mj-ea"/>
            </a:endParaRPr>
          </a:p>
        </p:txBody>
      </p:sp>
    </p:spTree>
    <p:extLst>
      <p:ext uri="{BB962C8B-B14F-4D97-AF65-F5344CB8AC3E}">
        <p14:creationId xmlns:p14="http://schemas.microsoft.com/office/powerpoint/2010/main" val="1939943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71" y="1592520"/>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72" y="2453342"/>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72" y="4195001"/>
            <a:ext cx="8446254"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72" y="3314164"/>
            <a:ext cx="4171953"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71" y="5035742"/>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solidFill>
            <a:schemeClr val="accent4">
              <a:lumMod val="60000"/>
              <a:lumOff val="40000"/>
            </a:schemeClr>
          </a:solidFill>
          <a:ln w="28575">
            <a:solidFill>
              <a:schemeClr val="accent1"/>
            </a:solidFill>
          </a:ln>
        </p:spPr>
        <p:txBody>
          <a:bodyPr wrap="square" rtlCol="0">
            <a:spAutoFit/>
          </a:bodyPr>
          <a:lstStyle/>
          <a:p>
            <a:pPr algn="ctr"/>
            <a:r>
              <a:rPr lang="ja-JP" altLang="en-US" sz="3200" b="1" dirty="0">
                <a:latin typeface="+mn-ea"/>
              </a:rPr>
              <a:t>受験するにあたって</a:t>
            </a:r>
            <a:endParaRPr kumimoji="1" lang="ja-JP" altLang="en-US" sz="3200" b="1" dirty="0">
              <a:latin typeface="+mn-ea"/>
            </a:endParaRPr>
          </a:p>
        </p:txBody>
      </p:sp>
      <p:sp>
        <p:nvSpPr>
          <p:cNvPr id="20" name="テキスト ボックス 19">
            <a:extLst>
              <a:ext uri="{FF2B5EF4-FFF2-40B4-BE49-F238E27FC236}">
                <a16:creationId xmlns:a16="http://schemas.microsoft.com/office/drawing/2014/main" id="{9D7FDB63-B4EF-4DCE-A410-52381E5141AC}"/>
              </a:ext>
            </a:extLst>
          </p:cNvPr>
          <p:cNvSpPr txBox="1"/>
          <p:nvPr/>
        </p:nvSpPr>
        <p:spPr>
          <a:xfrm>
            <a:off x="7007975" y="3314164"/>
            <a:ext cx="4171953"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類別紹介</a:t>
            </a: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3271369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3ABFEC5-588E-4BF4-9704-1268F56B92C7}"/>
              </a:ext>
            </a:extLst>
          </p:cNvPr>
          <p:cNvSpPr>
            <a:spLocks noGrp="1"/>
          </p:cNvSpPr>
          <p:nvPr>
            <p:ph idx="1"/>
          </p:nvPr>
        </p:nvSpPr>
        <p:spPr>
          <a:xfrm>
            <a:off x="396427" y="1564850"/>
            <a:ext cx="11550978" cy="5076333"/>
          </a:xfrm>
        </p:spPr>
        <p:txBody>
          <a:bodyPr>
            <a:noAutofit/>
          </a:bodyPr>
          <a:lstStyle/>
          <a:p>
            <a:r>
              <a:rPr kumimoji="1" lang="ja-JP" altLang="en-US" dirty="0">
                <a:latin typeface="+mj-ea"/>
                <a:ea typeface="+mj-ea"/>
              </a:rPr>
              <a:t>受験日程は被るので注意</a:t>
            </a:r>
            <a:endParaRPr kumimoji="1" lang="en-US" altLang="ja-JP" dirty="0">
              <a:latin typeface="+mj-ea"/>
              <a:ea typeface="+mj-ea"/>
            </a:endParaRPr>
          </a:p>
          <a:p>
            <a:endParaRPr kumimoji="1" lang="en-US" altLang="ja-JP" dirty="0">
              <a:latin typeface="+mj-ea"/>
              <a:ea typeface="+mj-ea"/>
            </a:endParaRPr>
          </a:p>
          <a:p>
            <a:r>
              <a:rPr lang="ja-JP" altLang="en-US" dirty="0">
                <a:latin typeface="+mj-ea"/>
                <a:ea typeface="+mj-ea"/>
              </a:rPr>
              <a:t>受験費用（移動費、ホテル代、受験料）がけっこうかかる</a:t>
            </a:r>
            <a:endParaRPr lang="en-US" altLang="ja-JP" dirty="0">
              <a:latin typeface="+mj-ea"/>
              <a:ea typeface="+mj-ea"/>
            </a:endParaRPr>
          </a:p>
          <a:p>
            <a:endParaRPr lang="en-US" altLang="ja-JP" dirty="0">
              <a:latin typeface="+mj-ea"/>
              <a:ea typeface="+mj-ea"/>
            </a:endParaRPr>
          </a:p>
          <a:p>
            <a:r>
              <a:rPr lang="ja-JP" altLang="en-US" dirty="0">
                <a:latin typeface="+mj-ea"/>
                <a:ea typeface="+mj-ea"/>
              </a:rPr>
              <a:t>ときどき息抜きすることも大事</a:t>
            </a:r>
            <a:endParaRPr lang="en-US" altLang="ja-JP" dirty="0">
              <a:latin typeface="+mj-ea"/>
              <a:ea typeface="+mj-ea"/>
            </a:endParaRPr>
          </a:p>
          <a:p>
            <a:endParaRPr lang="en-US" altLang="ja-JP" dirty="0">
              <a:latin typeface="+mj-ea"/>
              <a:ea typeface="+mj-ea"/>
            </a:endParaRPr>
          </a:p>
          <a:p>
            <a:r>
              <a:rPr lang="ja-JP" altLang="en-US" dirty="0">
                <a:latin typeface="+mj-ea"/>
                <a:ea typeface="+mj-ea"/>
              </a:rPr>
              <a:t>先生とかに協力してもらおう</a:t>
            </a:r>
            <a:endParaRPr lang="en-US" altLang="ja-JP" dirty="0">
              <a:latin typeface="+mj-ea"/>
              <a:ea typeface="+mj-ea"/>
            </a:endParaRPr>
          </a:p>
          <a:p>
            <a:endParaRPr lang="en-US" altLang="ja-JP" dirty="0">
              <a:latin typeface="+mj-ea"/>
              <a:ea typeface="+mj-ea"/>
            </a:endParaRPr>
          </a:p>
          <a:p>
            <a:r>
              <a:rPr lang="en-US" altLang="ja-JP" dirty="0">
                <a:latin typeface="+mj-ea"/>
                <a:ea typeface="+mj-ea"/>
              </a:rPr>
              <a:t>Twitter,</a:t>
            </a:r>
            <a:r>
              <a:rPr lang="ja-JP" altLang="en-US" dirty="0">
                <a:latin typeface="+mj-ea"/>
                <a:ea typeface="+mj-ea"/>
              </a:rPr>
              <a:t>スタプラ等</a:t>
            </a:r>
            <a:r>
              <a:rPr lang="en-US" altLang="ja-JP" dirty="0">
                <a:latin typeface="+mj-ea"/>
                <a:ea typeface="+mj-ea"/>
              </a:rPr>
              <a:t>SNS</a:t>
            </a:r>
            <a:r>
              <a:rPr lang="ja-JP" altLang="en-US" dirty="0">
                <a:latin typeface="+mj-ea"/>
                <a:ea typeface="+mj-ea"/>
              </a:rPr>
              <a:t>やイベントで編入する友達、頼れる先輩を作る</a:t>
            </a:r>
            <a:endParaRPr lang="en-US" altLang="ja-JP" dirty="0">
              <a:latin typeface="+mj-ea"/>
              <a:ea typeface="+mj-ea"/>
            </a:endParaRPr>
          </a:p>
        </p:txBody>
      </p:sp>
      <p:sp>
        <p:nvSpPr>
          <p:cNvPr id="5" name="正方形/長方形 4">
            <a:extLst>
              <a:ext uri="{FF2B5EF4-FFF2-40B4-BE49-F238E27FC236}">
                <a16:creationId xmlns:a16="http://schemas.microsoft.com/office/drawing/2014/main" id="{1F51C259-8DEB-4E48-8820-9A785532ED27}"/>
              </a:ext>
            </a:extLst>
          </p:cNvPr>
          <p:cNvSpPr/>
          <p:nvPr/>
        </p:nvSpPr>
        <p:spPr>
          <a:xfrm>
            <a:off x="1" y="0"/>
            <a:ext cx="12191999" cy="13255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EA68E955-E5CE-4F85-A7C3-160002212A7A}"/>
              </a:ext>
            </a:extLst>
          </p:cNvPr>
          <p:cNvSpPr>
            <a:spLocks noGrp="1"/>
          </p:cNvSpPr>
          <p:nvPr>
            <p:ph type="title"/>
          </p:nvPr>
        </p:nvSpPr>
        <p:spPr>
          <a:xfrm>
            <a:off x="396427" y="0"/>
            <a:ext cx="5589593" cy="1325563"/>
          </a:xfrm>
        </p:spPr>
        <p:txBody>
          <a:bodyPr/>
          <a:lstStyle/>
          <a:p>
            <a:pPr>
              <a:spcBef>
                <a:spcPts val="1200"/>
              </a:spcBef>
              <a:spcAft>
                <a:spcPts val="1200"/>
              </a:spcAft>
            </a:pPr>
            <a:r>
              <a:rPr kumimoji="1" lang="ja-JP" altLang="en-US" b="1" dirty="0">
                <a:solidFill>
                  <a:schemeClr val="bg1"/>
                </a:solidFill>
                <a:latin typeface="+mj-ea"/>
              </a:rPr>
              <a:t>受験するにあたって</a:t>
            </a:r>
          </a:p>
        </p:txBody>
      </p:sp>
    </p:spTree>
    <p:extLst>
      <p:ext uri="{BB962C8B-B14F-4D97-AF65-F5344CB8AC3E}">
        <p14:creationId xmlns:p14="http://schemas.microsoft.com/office/powerpoint/2010/main" val="793687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27111206-16E2-4F31-9D61-7B867C4D7939}"/>
              </a:ext>
            </a:extLst>
          </p:cNvPr>
          <p:cNvSpPr/>
          <p:nvPr/>
        </p:nvSpPr>
        <p:spPr>
          <a:xfrm>
            <a:off x="0" y="0"/>
            <a:ext cx="12192000" cy="68580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73F8598-95CB-455C-A0B6-93FB5A19DA94}"/>
              </a:ext>
            </a:extLst>
          </p:cNvPr>
          <p:cNvSpPr txBox="1"/>
          <p:nvPr/>
        </p:nvSpPr>
        <p:spPr>
          <a:xfrm>
            <a:off x="85815" y="4826817"/>
            <a:ext cx="12191999" cy="1754326"/>
          </a:xfrm>
          <a:prstGeom prst="rect">
            <a:avLst/>
          </a:prstGeom>
          <a:noFill/>
        </p:spPr>
        <p:txBody>
          <a:bodyPr wrap="square" rtlCol="0">
            <a:spAutoFit/>
          </a:bodyPr>
          <a:lstStyle/>
          <a:p>
            <a:r>
              <a:rPr kumimoji="1" lang="en-US" altLang="ja-JP" sz="4400" dirty="0">
                <a:latin typeface="+mn-ea"/>
              </a:rPr>
              <a:t>※</a:t>
            </a:r>
            <a:r>
              <a:rPr kumimoji="1" lang="ja-JP" altLang="en-US" sz="4400" dirty="0">
                <a:latin typeface="+mn-ea"/>
              </a:rPr>
              <a:t>個人の</a:t>
            </a:r>
            <a:r>
              <a:rPr kumimoji="1" lang="ja-JP" altLang="en-US" sz="6000" dirty="0">
                <a:latin typeface="+mn-ea"/>
              </a:rPr>
              <a:t>感想</a:t>
            </a:r>
            <a:r>
              <a:rPr kumimoji="1" lang="ja-JP" altLang="en-US" sz="4400" dirty="0">
                <a:latin typeface="+mn-ea"/>
              </a:rPr>
              <a:t>のため、</a:t>
            </a:r>
            <a:r>
              <a:rPr kumimoji="1" lang="ja-JP" altLang="en-US" sz="6000" dirty="0">
                <a:latin typeface="+mn-ea"/>
              </a:rPr>
              <a:t>効果</a:t>
            </a:r>
            <a:r>
              <a:rPr kumimoji="1" lang="ja-JP" altLang="en-US" sz="4400" dirty="0">
                <a:latin typeface="+mn-ea"/>
              </a:rPr>
              <a:t>を保証するものではありません</a:t>
            </a:r>
            <a:endParaRPr kumimoji="1" lang="ja-JP" altLang="en-US" sz="6000" dirty="0">
              <a:latin typeface="+mn-ea"/>
            </a:endParaRPr>
          </a:p>
        </p:txBody>
      </p:sp>
      <p:sp>
        <p:nvSpPr>
          <p:cNvPr id="9" name="吹き出し: 円形 8">
            <a:extLst>
              <a:ext uri="{FF2B5EF4-FFF2-40B4-BE49-F238E27FC236}">
                <a16:creationId xmlns:a16="http://schemas.microsoft.com/office/drawing/2014/main" id="{F4CC6C49-8D7A-48C6-8D5D-449E54321220}"/>
              </a:ext>
            </a:extLst>
          </p:cNvPr>
          <p:cNvSpPr/>
          <p:nvPr/>
        </p:nvSpPr>
        <p:spPr>
          <a:xfrm>
            <a:off x="85815" y="276857"/>
            <a:ext cx="4329344" cy="1325563"/>
          </a:xfrm>
          <a:prstGeom prst="wedgeEllipseCallout">
            <a:avLst>
              <a:gd name="adj1" fmla="val -50977"/>
              <a:gd name="adj2" fmla="val 6852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mn-ea"/>
              </a:rPr>
              <a:t>受験期は毎日</a:t>
            </a:r>
            <a:r>
              <a:rPr kumimoji="1" lang="en-US" altLang="ja-JP" sz="2000" dirty="0">
                <a:solidFill>
                  <a:schemeClr val="tx1"/>
                </a:solidFill>
                <a:latin typeface="+mn-ea"/>
              </a:rPr>
              <a:t>8</a:t>
            </a:r>
            <a:r>
              <a:rPr kumimoji="1" lang="ja-JP" altLang="en-US" sz="2000" dirty="0">
                <a:solidFill>
                  <a:schemeClr val="tx1"/>
                </a:solidFill>
                <a:latin typeface="+mn-ea"/>
              </a:rPr>
              <a:t>時間勉強しました。皆さんも死ぬ気で勉強しましょう。</a:t>
            </a:r>
          </a:p>
        </p:txBody>
      </p:sp>
      <p:sp>
        <p:nvSpPr>
          <p:cNvPr id="26" name="吹き出し: 角を丸めた四角形 25">
            <a:extLst>
              <a:ext uri="{FF2B5EF4-FFF2-40B4-BE49-F238E27FC236}">
                <a16:creationId xmlns:a16="http://schemas.microsoft.com/office/drawing/2014/main" id="{B22DE5AC-E91D-4382-9943-65D10B402329}"/>
              </a:ext>
            </a:extLst>
          </p:cNvPr>
          <p:cNvSpPr/>
          <p:nvPr/>
        </p:nvSpPr>
        <p:spPr>
          <a:xfrm>
            <a:off x="5841507" y="825624"/>
            <a:ext cx="6264678" cy="1553592"/>
          </a:xfrm>
          <a:prstGeom prst="wedgeRoundRectCallout">
            <a:avLst>
              <a:gd name="adj1" fmla="val 44811"/>
              <a:gd name="adj2" fmla="val 6878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mj-ea"/>
                <a:ea typeface="+mj-ea"/>
              </a:rPr>
              <a:t>受験期は毎日</a:t>
            </a:r>
            <a:r>
              <a:rPr kumimoji="1" lang="en-US" altLang="ja-JP" sz="2000" dirty="0">
                <a:solidFill>
                  <a:schemeClr val="tx1"/>
                </a:solidFill>
                <a:latin typeface="+mj-ea"/>
                <a:ea typeface="+mj-ea"/>
              </a:rPr>
              <a:t>2</a:t>
            </a:r>
            <a:r>
              <a:rPr kumimoji="1" lang="ja-JP" altLang="en-US" sz="2000" dirty="0">
                <a:solidFill>
                  <a:schemeClr val="tx1"/>
                </a:solidFill>
                <a:latin typeface="+mj-ea"/>
                <a:ea typeface="+mj-ea"/>
              </a:rPr>
              <a:t>時間やればいいほうでした。それなりに勉強すれば受かるので皆さんも頑張りましょう</a:t>
            </a:r>
            <a:r>
              <a:rPr kumimoji="1" lang="en-US" altLang="ja-JP" sz="2000" dirty="0">
                <a:solidFill>
                  <a:schemeClr val="tx1"/>
                </a:solidFill>
                <a:latin typeface="+mj-ea"/>
                <a:ea typeface="+mj-ea"/>
              </a:rPr>
              <a:t>!!</a:t>
            </a:r>
            <a:endParaRPr kumimoji="1" lang="ja-JP" altLang="en-US" sz="2000" dirty="0">
              <a:solidFill>
                <a:schemeClr val="tx1"/>
              </a:solidFill>
              <a:latin typeface="+mj-ea"/>
              <a:ea typeface="+mj-ea"/>
            </a:endParaRPr>
          </a:p>
        </p:txBody>
      </p:sp>
      <p:sp>
        <p:nvSpPr>
          <p:cNvPr id="27" name="吹き出し: 四角形 26">
            <a:extLst>
              <a:ext uri="{FF2B5EF4-FFF2-40B4-BE49-F238E27FC236}">
                <a16:creationId xmlns:a16="http://schemas.microsoft.com/office/drawing/2014/main" id="{29C38994-9A0C-45DA-A8DD-C3C959DE422C}"/>
              </a:ext>
            </a:extLst>
          </p:cNvPr>
          <p:cNvSpPr/>
          <p:nvPr/>
        </p:nvSpPr>
        <p:spPr>
          <a:xfrm>
            <a:off x="992818" y="2551837"/>
            <a:ext cx="4329344" cy="1325563"/>
          </a:xfrm>
          <a:prstGeom prst="wedgeRectCallout">
            <a:avLst>
              <a:gd name="adj1" fmla="val -63954"/>
              <a:gd name="adj2" fmla="val 7455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latin typeface="+mn-ea"/>
              </a:rPr>
              <a:t>研究内容で志望校は決めるべきだ</a:t>
            </a:r>
            <a:endParaRPr kumimoji="1" lang="ja-JP" altLang="en-US" sz="2000" dirty="0">
              <a:solidFill>
                <a:schemeClr val="tx1"/>
              </a:solidFill>
              <a:latin typeface="+mn-ea"/>
            </a:endParaRPr>
          </a:p>
        </p:txBody>
      </p:sp>
      <p:sp>
        <p:nvSpPr>
          <p:cNvPr id="29" name="吹き出し: 円形 28">
            <a:extLst>
              <a:ext uri="{FF2B5EF4-FFF2-40B4-BE49-F238E27FC236}">
                <a16:creationId xmlns:a16="http://schemas.microsoft.com/office/drawing/2014/main" id="{E8859C9E-9E73-45A2-AD6B-4EB7DCAC1CFB}"/>
              </a:ext>
            </a:extLst>
          </p:cNvPr>
          <p:cNvSpPr/>
          <p:nvPr/>
        </p:nvSpPr>
        <p:spPr>
          <a:xfrm>
            <a:off x="6314980" y="2940235"/>
            <a:ext cx="4884202" cy="1325563"/>
          </a:xfrm>
          <a:prstGeom prst="wedgeEllipseCallout">
            <a:avLst>
              <a:gd name="adj1" fmla="val 48476"/>
              <a:gd name="adj2" fmla="val 698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mn-ea"/>
              </a:rPr>
              <a:t>偏差値の高い大学に行くべきだ</a:t>
            </a:r>
          </a:p>
        </p:txBody>
      </p:sp>
    </p:spTree>
    <p:extLst>
      <p:ext uri="{BB962C8B-B14F-4D97-AF65-F5344CB8AC3E}">
        <p14:creationId xmlns:p14="http://schemas.microsoft.com/office/powerpoint/2010/main" val="3406198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638572AD-68D5-46B3-8EED-E5C2EB0F0A63}"/>
              </a:ext>
            </a:extLst>
          </p:cNvPr>
          <p:cNvSpPr/>
          <p:nvPr/>
        </p:nvSpPr>
        <p:spPr>
          <a:xfrm>
            <a:off x="0" y="0"/>
            <a:ext cx="12192000" cy="68580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732985A2-F64F-4F29-ABCF-7F1741995DBF}"/>
              </a:ext>
            </a:extLst>
          </p:cNvPr>
          <p:cNvSpPr txBox="1"/>
          <p:nvPr/>
        </p:nvSpPr>
        <p:spPr>
          <a:xfrm>
            <a:off x="127262" y="3940056"/>
            <a:ext cx="12192000" cy="1200329"/>
          </a:xfrm>
          <a:prstGeom prst="rect">
            <a:avLst/>
          </a:prstGeom>
          <a:noFill/>
        </p:spPr>
        <p:txBody>
          <a:bodyPr wrap="square" rtlCol="0">
            <a:spAutoFit/>
          </a:bodyPr>
          <a:lstStyle/>
          <a:p>
            <a:pPr algn="ctr"/>
            <a:r>
              <a:rPr kumimoji="1" lang="ja-JP" altLang="en-US" sz="7200" b="1" dirty="0">
                <a:latin typeface="+mn-ea"/>
              </a:rPr>
              <a:t>鵜呑み</a:t>
            </a:r>
            <a:r>
              <a:rPr kumimoji="1" lang="ja-JP" altLang="en-US" sz="4800" dirty="0">
                <a:latin typeface="+mn-ea"/>
              </a:rPr>
              <a:t>にせず情報の</a:t>
            </a:r>
            <a:r>
              <a:rPr kumimoji="1" lang="ja-JP" altLang="en-US" sz="7200" b="1" dirty="0">
                <a:latin typeface="+mn-ea"/>
              </a:rPr>
              <a:t>取捨選択</a:t>
            </a:r>
            <a:r>
              <a:rPr kumimoji="1" lang="ja-JP" altLang="en-US" sz="4800" dirty="0">
                <a:latin typeface="+mn-ea"/>
              </a:rPr>
              <a:t>しよう</a:t>
            </a:r>
            <a:endParaRPr kumimoji="1" lang="ja-JP" altLang="en-US" sz="6000" dirty="0">
              <a:latin typeface="+mn-ea"/>
            </a:endParaRPr>
          </a:p>
        </p:txBody>
      </p:sp>
      <p:sp>
        <p:nvSpPr>
          <p:cNvPr id="4" name="テキスト ボックス 3">
            <a:extLst>
              <a:ext uri="{FF2B5EF4-FFF2-40B4-BE49-F238E27FC236}">
                <a16:creationId xmlns:a16="http://schemas.microsoft.com/office/drawing/2014/main" id="{C985AB17-7260-4CC7-BB85-AEF4A7B9F748}"/>
              </a:ext>
            </a:extLst>
          </p:cNvPr>
          <p:cNvSpPr txBox="1"/>
          <p:nvPr/>
        </p:nvSpPr>
        <p:spPr>
          <a:xfrm>
            <a:off x="0" y="1710197"/>
            <a:ext cx="12192000" cy="1200329"/>
          </a:xfrm>
          <a:prstGeom prst="rect">
            <a:avLst/>
          </a:prstGeom>
          <a:noFill/>
        </p:spPr>
        <p:txBody>
          <a:bodyPr wrap="square" rtlCol="0">
            <a:spAutoFit/>
          </a:bodyPr>
          <a:lstStyle/>
          <a:p>
            <a:pPr algn="ctr"/>
            <a:r>
              <a:rPr kumimoji="1" lang="ja-JP" altLang="en-US" sz="4800" dirty="0">
                <a:latin typeface="+mn-ea"/>
              </a:rPr>
              <a:t>その人の</a:t>
            </a:r>
            <a:r>
              <a:rPr kumimoji="1" lang="ja-JP" altLang="en-US" sz="7200" b="1" dirty="0">
                <a:solidFill>
                  <a:srgbClr val="FF0000"/>
                </a:solidFill>
                <a:latin typeface="+mn-ea"/>
              </a:rPr>
              <a:t>答え</a:t>
            </a:r>
            <a:r>
              <a:rPr kumimoji="1" lang="en-US" altLang="ja-JP" sz="7200" dirty="0">
                <a:latin typeface="+mn-ea"/>
              </a:rPr>
              <a:t>==</a:t>
            </a:r>
            <a:r>
              <a:rPr kumimoji="1" lang="ja-JP" altLang="en-US" sz="4800" dirty="0">
                <a:latin typeface="+mn-ea"/>
              </a:rPr>
              <a:t>自分の</a:t>
            </a:r>
            <a:r>
              <a:rPr kumimoji="1" lang="ja-JP" altLang="en-US" sz="7200" b="1" dirty="0">
                <a:solidFill>
                  <a:schemeClr val="accent1"/>
                </a:solidFill>
                <a:latin typeface="+mn-ea"/>
              </a:rPr>
              <a:t>答え</a:t>
            </a:r>
            <a:r>
              <a:rPr kumimoji="1" lang="en-US" altLang="ja-JP" sz="7200" b="1" dirty="0">
                <a:latin typeface="+mn-ea"/>
              </a:rPr>
              <a:t>?</a:t>
            </a:r>
            <a:endParaRPr kumimoji="1" lang="ja-JP" altLang="en-US" sz="6000" dirty="0">
              <a:latin typeface="+mn-ea"/>
            </a:endParaRPr>
          </a:p>
        </p:txBody>
      </p:sp>
      <p:sp>
        <p:nvSpPr>
          <p:cNvPr id="2" name="矢印: 下 1">
            <a:extLst>
              <a:ext uri="{FF2B5EF4-FFF2-40B4-BE49-F238E27FC236}">
                <a16:creationId xmlns:a16="http://schemas.microsoft.com/office/drawing/2014/main" id="{D9FE08C0-3F08-4A16-A64A-27BFA52FE311}"/>
              </a:ext>
            </a:extLst>
          </p:cNvPr>
          <p:cNvSpPr/>
          <p:nvPr/>
        </p:nvSpPr>
        <p:spPr>
          <a:xfrm>
            <a:off x="5616804" y="2949237"/>
            <a:ext cx="958392" cy="95210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00241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71" y="1592520"/>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72" y="2453342"/>
            <a:ext cx="8446255" cy="584775"/>
          </a:xfrm>
          <a:prstGeom prst="rect">
            <a:avLst/>
          </a:prstGeom>
          <a:solidFill>
            <a:schemeClr val="accent4">
              <a:lumMod val="60000"/>
              <a:lumOff val="40000"/>
            </a:schemeClr>
          </a:solidFill>
          <a:ln w="28575">
            <a:solidFill>
              <a:schemeClr val="accent1"/>
            </a:solidFill>
          </a:ln>
        </p:spPr>
        <p:txBody>
          <a:bodyPr wrap="square" rtlCol="0">
            <a:spAutoFit/>
          </a:bodyPr>
          <a:lstStyle/>
          <a:p>
            <a:pPr algn="ctr"/>
            <a:r>
              <a:rPr kumimoji="1" lang="ja-JP" altLang="en-US" sz="3200" b="1"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72" y="4195001"/>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72" y="3314164"/>
            <a:ext cx="4171953"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71" y="5035742"/>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20" name="テキスト ボックス 19">
            <a:extLst>
              <a:ext uri="{FF2B5EF4-FFF2-40B4-BE49-F238E27FC236}">
                <a16:creationId xmlns:a16="http://schemas.microsoft.com/office/drawing/2014/main" id="{9D7FDB63-B4EF-4DCE-A410-52381E5141AC}"/>
              </a:ext>
            </a:extLst>
          </p:cNvPr>
          <p:cNvSpPr txBox="1"/>
          <p:nvPr/>
        </p:nvSpPr>
        <p:spPr>
          <a:xfrm>
            <a:off x="7007975" y="3314164"/>
            <a:ext cx="4171953"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類別紹介</a:t>
            </a: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2987649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F1D1B6A-E3B5-4369-A4A0-9D05B5B6905A}"/>
              </a:ext>
            </a:extLst>
          </p:cNvPr>
          <p:cNvSpPr txBox="1"/>
          <p:nvPr/>
        </p:nvSpPr>
        <p:spPr>
          <a:xfrm>
            <a:off x="688019" y="3799643"/>
            <a:ext cx="3719744" cy="400110"/>
          </a:xfrm>
          <a:prstGeom prst="rect">
            <a:avLst/>
          </a:prstGeom>
          <a:noFill/>
        </p:spPr>
        <p:txBody>
          <a:bodyPr wrap="square" rtlCol="0">
            <a:spAutoFit/>
          </a:bodyPr>
          <a:lstStyle/>
          <a:p>
            <a:pPr algn="ctr"/>
            <a:r>
              <a:rPr kumimoji="1" lang="ja-JP" altLang="en-US" sz="2000" dirty="0">
                <a:latin typeface="+mn-ea"/>
              </a:rPr>
              <a:t>一関高専 制御情報工学科 </a:t>
            </a:r>
            <a:r>
              <a:rPr kumimoji="1" lang="en-US" altLang="ja-JP" sz="2000" dirty="0"/>
              <a:t>5</a:t>
            </a:r>
            <a:r>
              <a:rPr kumimoji="1" lang="ja-JP" altLang="en-US" sz="2000" dirty="0">
                <a:latin typeface="+mn-ea"/>
              </a:rPr>
              <a:t>年</a:t>
            </a:r>
          </a:p>
        </p:txBody>
      </p:sp>
      <p:sp>
        <p:nvSpPr>
          <p:cNvPr id="6" name="テキスト ボックス 5">
            <a:extLst>
              <a:ext uri="{FF2B5EF4-FFF2-40B4-BE49-F238E27FC236}">
                <a16:creationId xmlns:a16="http://schemas.microsoft.com/office/drawing/2014/main" id="{2A9FC818-9D5F-4072-8C0C-FCE7DBBF429F}"/>
              </a:ext>
            </a:extLst>
          </p:cNvPr>
          <p:cNvSpPr txBox="1"/>
          <p:nvPr/>
        </p:nvSpPr>
        <p:spPr>
          <a:xfrm>
            <a:off x="688019" y="4209247"/>
            <a:ext cx="3719744" cy="707886"/>
          </a:xfrm>
          <a:prstGeom prst="rect">
            <a:avLst/>
          </a:prstGeom>
          <a:noFill/>
        </p:spPr>
        <p:txBody>
          <a:bodyPr wrap="square" rtlCol="0">
            <a:spAutoFit/>
          </a:bodyPr>
          <a:lstStyle/>
          <a:p>
            <a:pPr algn="ctr"/>
            <a:r>
              <a:rPr lang="ja-JP" altLang="en-US" sz="4000" dirty="0">
                <a:latin typeface="+mn-ea"/>
              </a:rPr>
              <a:t>浜崎 拓海</a:t>
            </a:r>
            <a:endParaRPr kumimoji="1" lang="ja-JP" altLang="en-US" sz="4000" dirty="0">
              <a:latin typeface="+mn-ea"/>
            </a:endParaRPr>
          </a:p>
        </p:txBody>
      </p:sp>
      <p:sp>
        <p:nvSpPr>
          <p:cNvPr id="10" name="テキスト ボックス 9">
            <a:extLst>
              <a:ext uri="{FF2B5EF4-FFF2-40B4-BE49-F238E27FC236}">
                <a16:creationId xmlns:a16="http://schemas.microsoft.com/office/drawing/2014/main" id="{6201597C-D340-45D9-BD93-538F295702C0}"/>
              </a:ext>
            </a:extLst>
          </p:cNvPr>
          <p:cNvSpPr txBox="1"/>
          <p:nvPr/>
        </p:nvSpPr>
        <p:spPr>
          <a:xfrm>
            <a:off x="1715609" y="4952021"/>
            <a:ext cx="1930893" cy="369332"/>
          </a:xfrm>
          <a:prstGeom prst="rect">
            <a:avLst/>
          </a:prstGeom>
          <a:noFill/>
        </p:spPr>
        <p:txBody>
          <a:bodyPr wrap="square" rtlCol="0">
            <a:spAutoFit/>
          </a:bodyPr>
          <a:lstStyle/>
          <a:p>
            <a:r>
              <a:rPr kumimoji="1" lang="en-US" altLang="ja-JP" dirty="0"/>
              <a:t>@hamataku4</a:t>
            </a:r>
            <a:endParaRPr kumimoji="1" lang="ja-JP" altLang="en-US" dirty="0"/>
          </a:p>
        </p:txBody>
      </p:sp>
      <p:sp>
        <p:nvSpPr>
          <p:cNvPr id="11" name="テキスト ボックス 10">
            <a:extLst>
              <a:ext uri="{FF2B5EF4-FFF2-40B4-BE49-F238E27FC236}">
                <a16:creationId xmlns:a16="http://schemas.microsoft.com/office/drawing/2014/main" id="{CA17CCD7-1B53-4BC2-AF52-917BFED61E5D}"/>
              </a:ext>
            </a:extLst>
          </p:cNvPr>
          <p:cNvSpPr txBox="1"/>
          <p:nvPr/>
        </p:nvSpPr>
        <p:spPr>
          <a:xfrm>
            <a:off x="1793290" y="5446551"/>
            <a:ext cx="3009530" cy="369332"/>
          </a:xfrm>
          <a:prstGeom prst="rect">
            <a:avLst/>
          </a:prstGeom>
          <a:noFill/>
        </p:spPr>
        <p:txBody>
          <a:bodyPr wrap="square" rtlCol="0">
            <a:spAutoFit/>
          </a:bodyPr>
          <a:lstStyle/>
          <a:p>
            <a:r>
              <a:rPr kumimoji="1" lang="en-US" altLang="ja-JP" dirty="0"/>
              <a:t>hamataku0120@gmail.com</a:t>
            </a:r>
            <a:endParaRPr kumimoji="1" lang="ja-JP" altLang="en-US" dirty="0"/>
          </a:p>
        </p:txBody>
      </p:sp>
      <p:sp>
        <p:nvSpPr>
          <p:cNvPr id="12" name="テキスト ボックス 11">
            <a:extLst>
              <a:ext uri="{FF2B5EF4-FFF2-40B4-BE49-F238E27FC236}">
                <a16:creationId xmlns:a16="http://schemas.microsoft.com/office/drawing/2014/main" id="{904DE9F6-4924-4D86-B52C-767591D2786C}"/>
              </a:ext>
            </a:extLst>
          </p:cNvPr>
          <p:cNvSpPr txBox="1"/>
          <p:nvPr/>
        </p:nvSpPr>
        <p:spPr>
          <a:xfrm>
            <a:off x="1793290" y="5942010"/>
            <a:ext cx="3009530" cy="369332"/>
          </a:xfrm>
          <a:prstGeom prst="rect">
            <a:avLst/>
          </a:prstGeom>
          <a:noFill/>
        </p:spPr>
        <p:txBody>
          <a:bodyPr wrap="square" rtlCol="0">
            <a:spAutoFit/>
          </a:bodyPr>
          <a:lstStyle/>
          <a:p>
            <a:r>
              <a:rPr lang="ja-JP" altLang="en-US" dirty="0">
                <a:latin typeface="+mn-ea"/>
              </a:rPr>
              <a:t>浜崎拓海</a:t>
            </a:r>
            <a:endParaRPr kumimoji="1" lang="ja-JP" altLang="en-US" dirty="0">
              <a:latin typeface="+mn-ea"/>
            </a:endParaRPr>
          </a:p>
        </p:txBody>
      </p:sp>
      <p:sp>
        <p:nvSpPr>
          <p:cNvPr id="13" name="テキスト ボックス 12">
            <a:extLst>
              <a:ext uri="{FF2B5EF4-FFF2-40B4-BE49-F238E27FC236}">
                <a16:creationId xmlns:a16="http://schemas.microsoft.com/office/drawing/2014/main" id="{B5BB8158-4A35-46D8-AA0D-0D489B497F57}"/>
              </a:ext>
            </a:extLst>
          </p:cNvPr>
          <p:cNvSpPr txBox="1"/>
          <p:nvPr/>
        </p:nvSpPr>
        <p:spPr>
          <a:xfrm>
            <a:off x="4802820" y="546658"/>
            <a:ext cx="6701161" cy="707886"/>
          </a:xfrm>
          <a:prstGeom prst="rect">
            <a:avLst/>
          </a:prstGeom>
          <a:noFill/>
        </p:spPr>
        <p:txBody>
          <a:bodyPr wrap="square" rtlCol="0">
            <a:spAutoFit/>
          </a:bodyPr>
          <a:lstStyle/>
          <a:p>
            <a:r>
              <a:rPr kumimoji="1" lang="ja-JP" altLang="en-US" sz="2000" b="1" dirty="0">
                <a:latin typeface="+mn-ea"/>
              </a:rPr>
              <a:t>来年度から</a:t>
            </a:r>
            <a:br>
              <a:rPr kumimoji="1" lang="en-US" altLang="ja-JP" sz="2000" dirty="0">
                <a:latin typeface="+mn-ea"/>
              </a:rPr>
            </a:br>
            <a:r>
              <a:rPr kumimoji="1" lang="en-US" altLang="ja-JP" sz="2000" dirty="0">
                <a:latin typeface="+mn-ea"/>
              </a:rPr>
              <a:t>	</a:t>
            </a:r>
            <a:r>
              <a:rPr kumimoji="1" lang="ja-JP" altLang="en-US" sz="2000" dirty="0">
                <a:latin typeface="+mn-ea"/>
              </a:rPr>
              <a:t>電気通信大学</a:t>
            </a:r>
            <a:r>
              <a:rPr kumimoji="1" lang="en-US" altLang="ja-JP" sz="2000" u="sng" dirty="0">
                <a:latin typeface="+mn-ea"/>
              </a:rPr>
              <a:t>Ⅰ</a:t>
            </a:r>
            <a:r>
              <a:rPr kumimoji="1" lang="ja-JP" altLang="en-US" sz="2000" u="sng" dirty="0">
                <a:latin typeface="+mn-ea"/>
              </a:rPr>
              <a:t>類</a:t>
            </a:r>
            <a:r>
              <a:rPr kumimoji="1" lang="ja-JP" altLang="en-US" sz="2000" dirty="0">
                <a:latin typeface="+mn-ea"/>
              </a:rPr>
              <a:t>メディア情報学プログラム</a:t>
            </a:r>
            <a:endParaRPr kumimoji="1" lang="en-US" altLang="ja-JP" sz="2000" dirty="0">
              <a:latin typeface="+mn-ea"/>
            </a:endParaRPr>
          </a:p>
        </p:txBody>
      </p:sp>
      <p:sp>
        <p:nvSpPr>
          <p:cNvPr id="14" name="テキスト ボックス 13">
            <a:extLst>
              <a:ext uri="{FF2B5EF4-FFF2-40B4-BE49-F238E27FC236}">
                <a16:creationId xmlns:a16="http://schemas.microsoft.com/office/drawing/2014/main" id="{1A220E5A-C16C-482F-A7E1-A81BEFA9FB38}"/>
              </a:ext>
            </a:extLst>
          </p:cNvPr>
          <p:cNvSpPr txBox="1"/>
          <p:nvPr/>
        </p:nvSpPr>
        <p:spPr>
          <a:xfrm>
            <a:off x="8987901" y="1254544"/>
            <a:ext cx="2126942" cy="400110"/>
          </a:xfrm>
          <a:prstGeom prst="rect">
            <a:avLst/>
          </a:prstGeom>
          <a:noFill/>
        </p:spPr>
        <p:txBody>
          <a:bodyPr wrap="square" rtlCol="0">
            <a:spAutoFit/>
          </a:bodyPr>
          <a:lstStyle/>
          <a:p>
            <a:r>
              <a:rPr lang="en-US" altLang="ja-JP" sz="2000" dirty="0">
                <a:latin typeface="+mn-ea"/>
              </a:rPr>
              <a:t>(</a:t>
            </a:r>
            <a:r>
              <a:rPr kumimoji="1" lang="ja-JP" altLang="en-US" sz="2000" dirty="0">
                <a:latin typeface="+mn-ea"/>
              </a:rPr>
              <a:t>推薦入試合格</a:t>
            </a:r>
            <a:r>
              <a:rPr kumimoji="1" lang="en-US" altLang="ja-JP" sz="2000" dirty="0">
                <a:latin typeface="+mn-ea"/>
              </a:rPr>
              <a:t>)</a:t>
            </a:r>
          </a:p>
        </p:txBody>
      </p:sp>
      <p:sp>
        <p:nvSpPr>
          <p:cNvPr id="16" name="テキスト ボックス 15">
            <a:extLst>
              <a:ext uri="{FF2B5EF4-FFF2-40B4-BE49-F238E27FC236}">
                <a16:creationId xmlns:a16="http://schemas.microsoft.com/office/drawing/2014/main" id="{AEF41D99-62F0-4007-8C9D-E6CD6CAFB8EF}"/>
              </a:ext>
            </a:extLst>
          </p:cNvPr>
          <p:cNvSpPr txBox="1"/>
          <p:nvPr/>
        </p:nvSpPr>
        <p:spPr>
          <a:xfrm>
            <a:off x="4802820" y="2029708"/>
            <a:ext cx="6860960" cy="400110"/>
          </a:xfrm>
          <a:prstGeom prst="rect">
            <a:avLst/>
          </a:prstGeom>
          <a:noFill/>
        </p:spPr>
        <p:txBody>
          <a:bodyPr wrap="square" rtlCol="0">
            <a:spAutoFit/>
          </a:bodyPr>
          <a:lstStyle/>
          <a:p>
            <a:r>
              <a:rPr lang="ja-JP" altLang="en-US" sz="2000" b="1" dirty="0">
                <a:latin typeface="+mn-ea"/>
              </a:rPr>
              <a:t>席次</a:t>
            </a:r>
            <a:r>
              <a:rPr lang="en-US" altLang="ja-JP" sz="2000" dirty="0">
                <a:latin typeface="+mn-ea"/>
              </a:rPr>
              <a:t>	</a:t>
            </a:r>
            <a:endParaRPr kumimoji="1" lang="ja-JP" altLang="en-US" sz="2000" dirty="0">
              <a:latin typeface="+mn-ea"/>
            </a:endParaRPr>
          </a:p>
        </p:txBody>
      </p:sp>
      <p:graphicFrame>
        <p:nvGraphicFramePr>
          <p:cNvPr id="18" name="図表 17">
            <a:extLst>
              <a:ext uri="{FF2B5EF4-FFF2-40B4-BE49-F238E27FC236}">
                <a16:creationId xmlns:a16="http://schemas.microsoft.com/office/drawing/2014/main" id="{EEB885E9-B9AA-433E-8E70-4DBAECAC68BF}"/>
              </a:ext>
            </a:extLst>
          </p:cNvPr>
          <p:cNvGraphicFramePr/>
          <p:nvPr>
            <p:extLst>
              <p:ext uri="{D42A27DB-BD31-4B8C-83A1-F6EECF244321}">
                <p14:modId xmlns:p14="http://schemas.microsoft.com/office/powerpoint/2010/main" val="558392510"/>
              </p:ext>
            </p:extLst>
          </p:nvPr>
        </p:nvGraphicFramePr>
        <p:xfrm>
          <a:off x="6096000" y="2029708"/>
          <a:ext cx="4063999" cy="18465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矢印: 右 18">
            <a:extLst>
              <a:ext uri="{FF2B5EF4-FFF2-40B4-BE49-F238E27FC236}">
                <a16:creationId xmlns:a16="http://schemas.microsoft.com/office/drawing/2014/main" id="{83A49819-D0FC-4E91-A568-370A809DA9CE}"/>
              </a:ext>
            </a:extLst>
          </p:cNvPr>
          <p:cNvSpPr/>
          <p:nvPr/>
        </p:nvSpPr>
        <p:spPr>
          <a:xfrm>
            <a:off x="6096000" y="3429000"/>
            <a:ext cx="4063999" cy="299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B6603758-237F-4C59-9706-1D6F10820160}"/>
              </a:ext>
            </a:extLst>
          </p:cNvPr>
          <p:cNvSpPr txBox="1"/>
          <p:nvPr/>
        </p:nvSpPr>
        <p:spPr>
          <a:xfrm>
            <a:off x="4802820" y="4163080"/>
            <a:ext cx="6860960" cy="707886"/>
          </a:xfrm>
          <a:prstGeom prst="rect">
            <a:avLst/>
          </a:prstGeom>
          <a:noFill/>
        </p:spPr>
        <p:txBody>
          <a:bodyPr wrap="square" rtlCol="0">
            <a:spAutoFit/>
          </a:bodyPr>
          <a:lstStyle/>
          <a:p>
            <a:r>
              <a:rPr lang="en-US" altLang="ja-JP" sz="2000" b="1" dirty="0">
                <a:latin typeface="+mn-ea"/>
              </a:rPr>
              <a:t>TOEIC</a:t>
            </a:r>
          </a:p>
          <a:p>
            <a:pPr algn="ctr"/>
            <a:r>
              <a:rPr lang="en-US" altLang="ja-JP" sz="2000" b="1" dirty="0">
                <a:latin typeface="+mn-ea"/>
              </a:rPr>
              <a:t>	550</a:t>
            </a:r>
            <a:r>
              <a:rPr lang="ja-JP" altLang="en-US" sz="2000" b="1" dirty="0">
                <a:latin typeface="+mn-ea"/>
              </a:rPr>
              <a:t>点くらい</a:t>
            </a:r>
            <a:r>
              <a:rPr lang="en-US" altLang="ja-JP" sz="2000" dirty="0">
                <a:latin typeface="+mn-ea"/>
              </a:rPr>
              <a:t>	</a:t>
            </a:r>
            <a:endParaRPr kumimoji="1" lang="ja-JP" altLang="en-US" sz="2000" dirty="0">
              <a:latin typeface="+mn-ea"/>
            </a:endParaRPr>
          </a:p>
        </p:txBody>
      </p:sp>
      <p:sp>
        <p:nvSpPr>
          <p:cNvPr id="21" name="テキスト ボックス 20">
            <a:extLst>
              <a:ext uri="{FF2B5EF4-FFF2-40B4-BE49-F238E27FC236}">
                <a16:creationId xmlns:a16="http://schemas.microsoft.com/office/drawing/2014/main" id="{84976BC6-D094-40FA-BBC0-D8A4DE88CDBD}"/>
              </a:ext>
            </a:extLst>
          </p:cNvPr>
          <p:cNvSpPr txBox="1"/>
          <p:nvPr/>
        </p:nvSpPr>
        <p:spPr>
          <a:xfrm>
            <a:off x="4802820" y="5572643"/>
            <a:ext cx="6860960" cy="707886"/>
          </a:xfrm>
          <a:prstGeom prst="rect">
            <a:avLst/>
          </a:prstGeom>
          <a:noFill/>
        </p:spPr>
        <p:txBody>
          <a:bodyPr wrap="square" rtlCol="0">
            <a:spAutoFit/>
          </a:bodyPr>
          <a:lstStyle/>
          <a:p>
            <a:r>
              <a:rPr lang="ja-JP" altLang="en-US" sz="2000" b="1" dirty="0">
                <a:latin typeface="+mn-ea"/>
              </a:rPr>
              <a:t>趣味</a:t>
            </a:r>
            <a:r>
              <a:rPr lang="en-US" altLang="ja-JP" sz="2000" b="1" dirty="0">
                <a:latin typeface="+mn-ea"/>
              </a:rPr>
              <a:t>	</a:t>
            </a:r>
          </a:p>
          <a:p>
            <a:pPr lvl="2"/>
            <a:r>
              <a:rPr lang="ja-JP" altLang="en-US" sz="2000" dirty="0">
                <a:latin typeface="+mn-ea"/>
              </a:rPr>
              <a:t>スポーツ</a:t>
            </a:r>
            <a:r>
              <a:rPr lang="en-US" altLang="ja-JP" sz="2000" dirty="0">
                <a:latin typeface="+mn-ea"/>
              </a:rPr>
              <a:t>	</a:t>
            </a:r>
            <a:r>
              <a:rPr lang="ja-JP" altLang="en-US" sz="2000" dirty="0">
                <a:latin typeface="+mn-ea"/>
              </a:rPr>
              <a:t>作品展巡り</a:t>
            </a:r>
            <a:r>
              <a:rPr lang="en-US" altLang="ja-JP" sz="2000" dirty="0">
                <a:latin typeface="+mn-ea"/>
              </a:rPr>
              <a:t>	</a:t>
            </a:r>
            <a:r>
              <a:rPr lang="ja-JP" altLang="en-US" sz="2000" dirty="0">
                <a:latin typeface="+mn-ea"/>
              </a:rPr>
              <a:t>旅行</a:t>
            </a:r>
            <a:r>
              <a:rPr lang="en-US" altLang="ja-JP" sz="2000" dirty="0">
                <a:latin typeface="+mn-ea"/>
              </a:rPr>
              <a:t>	</a:t>
            </a:r>
            <a:endParaRPr kumimoji="1" lang="ja-JP" altLang="en-US" sz="2000" dirty="0">
              <a:latin typeface="+mn-ea"/>
            </a:endParaRPr>
          </a:p>
        </p:txBody>
      </p:sp>
      <p:sp>
        <p:nvSpPr>
          <p:cNvPr id="24" name="正方形/長方形 23">
            <a:extLst>
              <a:ext uri="{FF2B5EF4-FFF2-40B4-BE49-F238E27FC236}">
                <a16:creationId xmlns:a16="http://schemas.microsoft.com/office/drawing/2014/main" id="{7D9D2B5A-7B42-42FD-9027-575DBA1C58DF}"/>
              </a:ext>
            </a:extLst>
          </p:cNvPr>
          <p:cNvSpPr/>
          <p:nvPr/>
        </p:nvSpPr>
        <p:spPr>
          <a:xfrm>
            <a:off x="5388746" y="835742"/>
            <a:ext cx="5726097" cy="92560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DF550BC-BFCA-4862-911B-88CAF82B46E8}"/>
              </a:ext>
            </a:extLst>
          </p:cNvPr>
          <p:cNvSpPr/>
          <p:nvPr/>
        </p:nvSpPr>
        <p:spPr>
          <a:xfrm>
            <a:off x="5370251" y="2312940"/>
            <a:ext cx="5726097" cy="15633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85990921-7F24-4B02-B6D4-113A5F2313A0}"/>
              </a:ext>
            </a:extLst>
          </p:cNvPr>
          <p:cNvSpPr/>
          <p:nvPr/>
        </p:nvSpPr>
        <p:spPr>
          <a:xfrm>
            <a:off x="5370251" y="4440143"/>
            <a:ext cx="5726097" cy="4308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6B84C106-B9E5-473A-805F-DD2270DA0AAF}"/>
              </a:ext>
            </a:extLst>
          </p:cNvPr>
          <p:cNvSpPr/>
          <p:nvPr/>
        </p:nvSpPr>
        <p:spPr>
          <a:xfrm>
            <a:off x="5388746" y="5849706"/>
            <a:ext cx="5726097" cy="4308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Picture 4" descr="https://dohack.jp/wp-content/uploads/2018/07/e87144.jpg">
            <a:extLst>
              <a:ext uri="{FF2B5EF4-FFF2-40B4-BE49-F238E27FC236}">
                <a16:creationId xmlns:a16="http://schemas.microsoft.com/office/drawing/2014/main" id="{09E4584C-66F1-4C76-8313-38C56DAA6B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8147" y="4890853"/>
            <a:ext cx="498128" cy="498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ime.jp/genre/files/2019/08/04-64-300x267.jpg">
            <a:extLst>
              <a:ext uri="{FF2B5EF4-FFF2-40B4-BE49-F238E27FC236}">
                <a16:creationId xmlns:a16="http://schemas.microsoft.com/office/drawing/2014/main" id="{502643D4-04A6-4979-902D-0CE56CDD3A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2429" y="5454738"/>
            <a:ext cx="449563" cy="4001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acebook公式アイコン(ロゴ)のダウンロードと使用方法のイメージ">
            <a:extLst>
              <a:ext uri="{FF2B5EF4-FFF2-40B4-BE49-F238E27FC236}">
                <a16:creationId xmlns:a16="http://schemas.microsoft.com/office/drawing/2014/main" id="{9694B243-773F-446F-B615-3537B8A0E8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2428" y="5861779"/>
            <a:ext cx="449563" cy="449563"/>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882E9AAE-C238-490C-8813-16D820FD20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50536" y="546658"/>
            <a:ext cx="2649960" cy="3062690"/>
          </a:xfrm>
          <a:prstGeom prst="rect">
            <a:avLst/>
          </a:prstGeom>
        </p:spPr>
      </p:pic>
    </p:spTree>
    <p:extLst>
      <p:ext uri="{BB962C8B-B14F-4D97-AF65-F5344CB8AC3E}">
        <p14:creationId xmlns:p14="http://schemas.microsoft.com/office/powerpoint/2010/main" val="2493176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148FBA-6263-40A6-BF6D-9E056562CE5D}"/>
              </a:ext>
            </a:extLst>
          </p:cNvPr>
          <p:cNvSpPr/>
          <p:nvPr/>
        </p:nvSpPr>
        <p:spPr>
          <a:xfrm>
            <a:off x="0" y="0"/>
            <a:ext cx="12192000" cy="6858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5" name="図表 4">
            <a:extLst>
              <a:ext uri="{FF2B5EF4-FFF2-40B4-BE49-F238E27FC236}">
                <a16:creationId xmlns:a16="http://schemas.microsoft.com/office/drawing/2014/main" id="{FF287B6F-F0D7-479F-AB3F-EFCE7F340484}"/>
              </a:ext>
            </a:extLst>
          </p:cNvPr>
          <p:cNvGraphicFramePr/>
          <p:nvPr>
            <p:extLst>
              <p:ext uri="{D42A27DB-BD31-4B8C-83A1-F6EECF244321}">
                <p14:modId xmlns:p14="http://schemas.microsoft.com/office/powerpoint/2010/main" val="2108017381"/>
              </p:ext>
            </p:extLst>
          </p:nvPr>
        </p:nvGraphicFramePr>
        <p:xfrm>
          <a:off x="0" y="0"/>
          <a:ext cx="12192000" cy="12978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正方形/長方形 6">
            <a:extLst>
              <a:ext uri="{FF2B5EF4-FFF2-40B4-BE49-F238E27FC236}">
                <a16:creationId xmlns:a16="http://schemas.microsoft.com/office/drawing/2014/main" id="{72BDCACB-709E-4414-AC81-8457BACBE588}"/>
              </a:ext>
            </a:extLst>
          </p:cNvPr>
          <p:cNvSpPr/>
          <p:nvPr/>
        </p:nvSpPr>
        <p:spPr>
          <a:xfrm>
            <a:off x="157317" y="1563326"/>
            <a:ext cx="5781367" cy="21041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2D633A44-346A-40A9-ACFF-1F63ADCD5CB8}"/>
              </a:ext>
            </a:extLst>
          </p:cNvPr>
          <p:cNvSpPr/>
          <p:nvPr/>
        </p:nvSpPr>
        <p:spPr>
          <a:xfrm>
            <a:off x="314633" y="4326438"/>
            <a:ext cx="11720050" cy="2104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ｚ</a:t>
            </a:r>
            <a:endParaRPr kumimoji="1" lang="ja-JP" altLang="en-US" dirty="0"/>
          </a:p>
        </p:txBody>
      </p:sp>
      <p:sp>
        <p:nvSpPr>
          <p:cNvPr id="9" name="正方形/長方形 8">
            <a:extLst>
              <a:ext uri="{FF2B5EF4-FFF2-40B4-BE49-F238E27FC236}">
                <a16:creationId xmlns:a16="http://schemas.microsoft.com/office/drawing/2014/main" id="{9FB00F23-E9B3-4798-B7C1-B8C50AE10865}"/>
              </a:ext>
            </a:extLst>
          </p:cNvPr>
          <p:cNvSpPr/>
          <p:nvPr/>
        </p:nvSpPr>
        <p:spPr>
          <a:xfrm>
            <a:off x="6253316" y="1563328"/>
            <a:ext cx="5781367" cy="21041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テキスト ボックス 1">
            <a:extLst>
              <a:ext uri="{FF2B5EF4-FFF2-40B4-BE49-F238E27FC236}">
                <a16:creationId xmlns:a16="http://schemas.microsoft.com/office/drawing/2014/main" id="{AC5A120B-B7E8-46F9-BC88-FB516FE59C11}"/>
              </a:ext>
            </a:extLst>
          </p:cNvPr>
          <p:cNvSpPr txBox="1"/>
          <p:nvPr/>
        </p:nvSpPr>
        <p:spPr>
          <a:xfrm>
            <a:off x="157317" y="1956868"/>
            <a:ext cx="5781369" cy="1846659"/>
          </a:xfrm>
          <a:prstGeom prst="rect">
            <a:avLst/>
          </a:prstGeom>
          <a:noFill/>
        </p:spPr>
        <p:txBody>
          <a:bodyPr wrap="square" rtlCol="0">
            <a:spAutoFit/>
          </a:bodyPr>
          <a:lstStyle/>
          <a:p>
            <a:pPr algn="ctr"/>
            <a:r>
              <a:rPr kumimoji="1" lang="ja-JP" altLang="en-US" sz="2400" dirty="0">
                <a:latin typeface="+mn-ea"/>
              </a:rPr>
              <a:t>東京大学稲見研究室インターン</a:t>
            </a:r>
            <a:endParaRPr kumimoji="1" lang="en-US" altLang="ja-JP" sz="2400" dirty="0">
              <a:latin typeface="+mn-ea"/>
            </a:endParaRPr>
          </a:p>
          <a:p>
            <a:pPr algn="ctr"/>
            <a:r>
              <a:rPr lang="en-US" altLang="ja-JP" sz="2400" dirty="0" err="1"/>
              <a:t>Enpit</a:t>
            </a:r>
            <a:r>
              <a:rPr lang="en-US" altLang="ja-JP" sz="2400" dirty="0"/>
              <a:t> </a:t>
            </a:r>
            <a:r>
              <a:rPr lang="en-US" altLang="ja-JP" sz="2400" dirty="0" err="1"/>
              <a:t>BizSysD</a:t>
            </a:r>
            <a:endParaRPr lang="en-US" altLang="ja-JP" sz="2400" dirty="0"/>
          </a:p>
          <a:p>
            <a:pPr algn="ctr"/>
            <a:r>
              <a:rPr lang="ja-JP" altLang="en-US" sz="2400" dirty="0">
                <a:latin typeface="+mn-ea"/>
              </a:rPr>
              <a:t>岩手発</a:t>
            </a:r>
            <a:r>
              <a:rPr kumimoji="1" lang="ja-JP" altLang="en-US" sz="2400" dirty="0">
                <a:latin typeface="+mn-ea"/>
              </a:rPr>
              <a:t>超人スポーツ</a:t>
            </a:r>
            <a:r>
              <a:rPr kumimoji="1" lang="en-US" altLang="ja-JP" sz="2400" dirty="0">
                <a:latin typeface="+mn-ea"/>
              </a:rPr>
              <a:t>2018</a:t>
            </a:r>
          </a:p>
          <a:p>
            <a:pPr algn="ctr"/>
            <a:r>
              <a:rPr lang="ja-JP" altLang="en-US" sz="2400" dirty="0">
                <a:latin typeface="+mn-ea"/>
              </a:rPr>
              <a:t>神経回路学会</a:t>
            </a:r>
            <a:r>
              <a:rPr lang="en-US" altLang="ja-JP" sz="2400" dirty="0"/>
              <a:t>ASCONE</a:t>
            </a:r>
            <a:r>
              <a:rPr lang="en-US" altLang="ja-JP" sz="2400" dirty="0">
                <a:latin typeface="+mn-ea"/>
              </a:rPr>
              <a:t>2018</a:t>
            </a:r>
            <a:endParaRPr kumimoji="1" lang="en-US" altLang="ja-JP" sz="2400" dirty="0">
              <a:latin typeface="+mn-ea"/>
            </a:endParaRPr>
          </a:p>
          <a:p>
            <a:endParaRPr kumimoji="1" lang="ja-JP" altLang="en-US" dirty="0"/>
          </a:p>
        </p:txBody>
      </p:sp>
      <p:sp>
        <p:nvSpPr>
          <p:cNvPr id="10" name="テキスト ボックス 9">
            <a:extLst>
              <a:ext uri="{FF2B5EF4-FFF2-40B4-BE49-F238E27FC236}">
                <a16:creationId xmlns:a16="http://schemas.microsoft.com/office/drawing/2014/main" id="{8951C898-3DB5-4E6C-8CB9-0E355C3006F9}"/>
              </a:ext>
            </a:extLst>
          </p:cNvPr>
          <p:cNvSpPr txBox="1"/>
          <p:nvPr/>
        </p:nvSpPr>
        <p:spPr>
          <a:xfrm>
            <a:off x="6253314" y="1960307"/>
            <a:ext cx="5781369" cy="1569660"/>
          </a:xfrm>
          <a:prstGeom prst="rect">
            <a:avLst/>
          </a:prstGeom>
          <a:noFill/>
        </p:spPr>
        <p:txBody>
          <a:bodyPr wrap="square" rtlCol="0">
            <a:spAutoFit/>
          </a:bodyPr>
          <a:lstStyle/>
          <a:p>
            <a:pPr algn="ctr"/>
            <a:r>
              <a:rPr lang="ja-JP" altLang="en-US" sz="2400" dirty="0">
                <a:latin typeface="+mn-ea"/>
              </a:rPr>
              <a:t>大阪大学前田研究室アルバイト</a:t>
            </a:r>
            <a:endParaRPr lang="en-US" altLang="ja-JP" sz="2400" dirty="0">
              <a:latin typeface="+mn-ea"/>
            </a:endParaRPr>
          </a:p>
          <a:p>
            <a:pPr algn="ctr"/>
            <a:r>
              <a:rPr lang="en-US" altLang="ja-JP" sz="2400" dirty="0" err="1"/>
              <a:t>Enpit</a:t>
            </a:r>
            <a:r>
              <a:rPr lang="en-US" altLang="ja-JP" sz="2400" dirty="0"/>
              <a:t> </a:t>
            </a:r>
            <a:r>
              <a:rPr lang="en-US" altLang="ja-JP" sz="2400"/>
              <a:t>Emb</a:t>
            </a:r>
            <a:endParaRPr lang="en-US" altLang="ja-JP" sz="2400" dirty="0"/>
          </a:p>
          <a:p>
            <a:pPr algn="ctr"/>
            <a:r>
              <a:rPr lang="ja-JP" altLang="en-US" sz="2400" dirty="0">
                <a:latin typeface="+mn-ea"/>
              </a:rPr>
              <a:t>岩手発超人スポーツ</a:t>
            </a:r>
            <a:r>
              <a:rPr lang="en-US" altLang="ja-JP" sz="2400" dirty="0">
                <a:latin typeface="+mn-ea"/>
              </a:rPr>
              <a:t>2019</a:t>
            </a:r>
          </a:p>
          <a:p>
            <a:pPr algn="ctr"/>
            <a:r>
              <a:rPr lang="ja-JP" altLang="en-US" sz="2400" dirty="0">
                <a:latin typeface="+mn-ea"/>
              </a:rPr>
              <a:t>神経回路学会</a:t>
            </a:r>
            <a:r>
              <a:rPr lang="en-US" altLang="ja-JP" sz="2400" dirty="0"/>
              <a:t>ASCONE</a:t>
            </a:r>
            <a:r>
              <a:rPr lang="en-US" altLang="ja-JP" sz="2400" dirty="0">
                <a:latin typeface="+mn-ea"/>
              </a:rPr>
              <a:t>2019</a:t>
            </a:r>
          </a:p>
        </p:txBody>
      </p:sp>
      <p:sp>
        <p:nvSpPr>
          <p:cNvPr id="6" name="テキスト ボックス 5">
            <a:extLst>
              <a:ext uri="{FF2B5EF4-FFF2-40B4-BE49-F238E27FC236}">
                <a16:creationId xmlns:a16="http://schemas.microsoft.com/office/drawing/2014/main" id="{7B3CFAB9-458C-4749-A28F-DBEAE28B0704}"/>
              </a:ext>
            </a:extLst>
          </p:cNvPr>
          <p:cNvSpPr txBox="1"/>
          <p:nvPr/>
        </p:nvSpPr>
        <p:spPr>
          <a:xfrm>
            <a:off x="507507" y="5024546"/>
            <a:ext cx="11176986" cy="707886"/>
          </a:xfrm>
          <a:prstGeom prst="rect">
            <a:avLst/>
          </a:prstGeom>
          <a:noFill/>
        </p:spPr>
        <p:txBody>
          <a:bodyPr wrap="square" rtlCol="0">
            <a:spAutoFit/>
          </a:bodyPr>
          <a:lstStyle/>
          <a:p>
            <a:pPr algn="ctr"/>
            <a:r>
              <a:rPr kumimoji="1" lang="ja-JP" altLang="en-US" sz="4000" dirty="0">
                <a:latin typeface="+mn-ea"/>
              </a:rPr>
              <a:t>何か始めるときはいつ始めても大丈夫</a:t>
            </a:r>
          </a:p>
        </p:txBody>
      </p:sp>
    </p:spTree>
    <p:extLst>
      <p:ext uri="{BB962C8B-B14F-4D97-AF65-F5344CB8AC3E}">
        <p14:creationId xmlns:p14="http://schemas.microsoft.com/office/powerpoint/2010/main" val="2113430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71" y="1592520"/>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72" y="2453342"/>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72" y="4195001"/>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72" y="3314164"/>
            <a:ext cx="4171953" cy="584775"/>
          </a:xfrm>
          <a:prstGeom prst="rect">
            <a:avLst/>
          </a:prstGeom>
          <a:solidFill>
            <a:schemeClr val="accent4">
              <a:lumMod val="60000"/>
              <a:lumOff val="40000"/>
            </a:schemeClr>
          </a:solidFill>
          <a:ln w="28575">
            <a:solidFill>
              <a:schemeClr val="accent1"/>
            </a:solidFill>
          </a:ln>
        </p:spPr>
        <p:txBody>
          <a:bodyPr wrap="square" rtlCol="0">
            <a:spAutoFit/>
          </a:bodyPr>
          <a:lstStyle/>
          <a:p>
            <a:pPr algn="ctr"/>
            <a:r>
              <a:rPr kumimoji="1" lang="ja-JP" altLang="en-US" sz="3200" b="1" dirty="0">
                <a:latin typeface="+mn-ea"/>
              </a:rPr>
              <a:t>大学</a:t>
            </a:r>
            <a:r>
              <a:rPr lang="ja-JP" altLang="en-US" sz="3200" b="1" dirty="0">
                <a:latin typeface="+mn-ea"/>
              </a:rPr>
              <a:t>概要</a:t>
            </a:r>
            <a:endParaRPr kumimoji="1" lang="ja-JP" altLang="en-US" sz="3200" b="1"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71" y="5035742"/>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20" name="テキスト ボックス 19">
            <a:extLst>
              <a:ext uri="{FF2B5EF4-FFF2-40B4-BE49-F238E27FC236}">
                <a16:creationId xmlns:a16="http://schemas.microsoft.com/office/drawing/2014/main" id="{9D7FDB63-B4EF-4DCE-A410-52381E5141AC}"/>
              </a:ext>
            </a:extLst>
          </p:cNvPr>
          <p:cNvSpPr txBox="1"/>
          <p:nvPr/>
        </p:nvSpPr>
        <p:spPr>
          <a:xfrm>
            <a:off x="7007975" y="3314164"/>
            <a:ext cx="4171953"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類別紹介</a:t>
            </a: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197767675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hamaSample">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TotalTime>
  <Words>781</Words>
  <Application>Microsoft Office PowerPoint</Application>
  <PresentationFormat>ワイド画面</PresentationFormat>
  <Paragraphs>254</Paragraphs>
  <Slides>32</Slides>
  <Notes>10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32</vt:i4>
      </vt:variant>
    </vt:vector>
  </HeadingPairs>
  <TitlesOfParts>
    <vt:vector size="37" baseType="lpstr">
      <vt:lpstr>メイリオ</vt:lpstr>
      <vt:lpstr>游ゴシック</vt:lpstr>
      <vt:lpstr>Arial</vt:lpstr>
      <vt:lpstr>Segoe UI</vt:lpstr>
      <vt:lpstr>Office テーマ</vt:lpstr>
      <vt:lpstr>電気通信大学 編入説明会</vt:lpstr>
      <vt:lpstr>スライドの順序</vt:lpstr>
      <vt:lpstr>スライドの順序</vt:lpstr>
      <vt:lpstr>PowerPoint プレゼンテーション</vt:lpstr>
      <vt:lpstr>PowerPoint プレゼンテーション</vt:lpstr>
      <vt:lpstr>スライドの順序</vt:lpstr>
      <vt:lpstr>PowerPoint プレゼンテーション</vt:lpstr>
      <vt:lpstr>PowerPoint プレゼンテーション</vt:lpstr>
      <vt:lpstr>スライドの順序</vt:lpstr>
      <vt:lpstr>大学概要 ① </vt:lpstr>
      <vt:lpstr>大学概要 ② </vt:lpstr>
      <vt:lpstr>大学概要 ② </vt:lpstr>
      <vt:lpstr>PowerPoint プレゼンテーション</vt:lpstr>
      <vt:lpstr>スライドの順序</vt:lpstr>
      <vt:lpstr>PowerPoint プレゼンテーション</vt:lpstr>
      <vt:lpstr>PowerPoint プレゼンテーション</vt:lpstr>
      <vt:lpstr>PowerPoint プレゼンテーション</vt:lpstr>
      <vt:lpstr>スライドの順序</vt:lpstr>
      <vt:lpstr>受験科目 ①</vt:lpstr>
      <vt:lpstr>受験科目 ②</vt:lpstr>
      <vt:lpstr>スライドの順序</vt:lpstr>
      <vt:lpstr>PowerPoint プレゼンテーション</vt:lpstr>
      <vt:lpstr>PowerPoint プレゼンテーション</vt:lpstr>
      <vt:lpstr>PowerPoint プレゼンテーション</vt:lpstr>
      <vt:lpstr>A1.</vt:lpstr>
      <vt:lpstr>PowerPoint プレゼンテーション</vt:lpstr>
      <vt:lpstr>A2.</vt:lpstr>
      <vt:lpstr>PowerPoint プレゼンテーション</vt:lpstr>
      <vt:lpstr>A3.</vt:lpstr>
      <vt:lpstr>言いたいこと</vt:lpstr>
      <vt:lpstr>スライドの順序</vt:lpstr>
      <vt:lpstr>受験するにあたって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電気通信大学 編入説明会</dc:title>
  <dc:creator>g15334@ichinoseki.kosen-ac.jp</dc:creator>
  <cp:lastModifiedBy>g15334@ichinoseki.kosen-ac.jp</cp:lastModifiedBy>
  <cp:revision>77</cp:revision>
  <dcterms:created xsi:type="dcterms:W3CDTF">2020-01-20T11:18:59Z</dcterms:created>
  <dcterms:modified xsi:type="dcterms:W3CDTF">2020-01-22T18:10:06Z</dcterms:modified>
</cp:coreProperties>
</file>